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6" r:id="rId2"/>
    <p:sldId id="437" r:id="rId3"/>
    <p:sldId id="399" r:id="rId4"/>
    <p:sldId id="261" r:id="rId5"/>
    <p:sldId id="257" r:id="rId6"/>
    <p:sldId id="258" r:id="rId7"/>
    <p:sldId id="259" r:id="rId8"/>
    <p:sldId id="260" r:id="rId9"/>
    <p:sldId id="424" r:id="rId10"/>
    <p:sldId id="391" r:id="rId11"/>
    <p:sldId id="426" r:id="rId12"/>
    <p:sldId id="428" r:id="rId13"/>
    <p:sldId id="427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1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000383-9C2F-433F-BCF6-A85D0DE6D055}" v="39" dt="2024-04-18T15:02:44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545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4A618-8A3B-48D4-A90D-8B22FA39B37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21178-6D7F-4946-8D8A-FCC700DFA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5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55E1F1-9082-4C56-A60A-844A068D6A7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989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4/25/2024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80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02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34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828800"/>
            <a:ext cx="5334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0DC2B24-A659-4791-9A57-D412890E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0C9F1B0-A7EA-4B6B-9B59-849E2068A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F8D7723-9C89-4561-8069-72EDA652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48FE2-F813-466E-A4D9-AD888F966E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804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91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16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62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5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93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8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47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3C3BD54-29B9-3D42-B178-776ED395AA85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36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3BD54-29B9-3D42-B178-776ED395AA85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34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llegereadiness.collegeboard.org/about/benefits/khan-academypractic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science.com/" TargetMode="External"/><Relationship Id="rId2" Type="http://schemas.openxmlformats.org/officeDocument/2006/relationships/hyperlink" Target="https://www.gafutures.org/career-exploration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afutures.org/media/113398/final-qg-quick-guide-user-apply-to-college.pdf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futures.org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dingga.scriborder.com/" TargetMode="External"/><Relationship Id="rId2" Type="http://schemas.openxmlformats.org/officeDocument/2006/relationships/hyperlink" Target="http://www.gafutures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futures.org/" TargetMode="External"/><Relationship Id="rId3" Type="http://schemas.openxmlformats.org/officeDocument/2006/relationships/hyperlink" Target="http://www.goingmerry.com/" TargetMode="External"/><Relationship Id="rId7" Type="http://schemas.openxmlformats.org/officeDocument/2006/relationships/hyperlink" Target="http://www.bigfuture.org/" TargetMode="External"/><Relationship Id="rId2" Type="http://schemas.openxmlformats.org/officeDocument/2006/relationships/hyperlink" Target="https://studentaid.gov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fastweb.com/" TargetMode="External"/><Relationship Id="rId5" Type="http://schemas.openxmlformats.org/officeDocument/2006/relationships/hyperlink" Target="http://www.scholarships.com/" TargetMode="External"/><Relationship Id="rId4" Type="http://schemas.openxmlformats.org/officeDocument/2006/relationships/hyperlink" Target="http://www.scholarships360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2.safelinks.protection.outlook.com/?url=https%3A%2F%2Fdrive.google.com%2Ffile%2Fd%2F1YmvYBTdJzUcuiekEM8LfhGezsiJbSmkZ%2Fview&amp;data=05%7C02%7Ckmosier%40paulding.k12.ga.us%7C9bf4d5d7a4644d9d43ed08dc5d795d37%7C0a4d13eb5a664a7092f1392d6edba3aa%7C0%7C0%7C638488023036713550%7CUnknown%7CTWFpbGZsb3d8eyJWIjoiMC4wLjAwMDAiLCJQIjoiV2luMzIiLCJBTiI6Ik1haWwiLCJXVCI6Mn0%3D%7C0%7C%7C%7C&amp;sdata=LLSCE2R8nQMpwhxNnH97H%2FyTZMtBVGXduIUAtI3ILu4%3D&amp;reserved=0" TargetMode="External"/><Relationship Id="rId2" Type="http://schemas.openxmlformats.org/officeDocument/2006/relationships/hyperlink" Target="https://nam12.safelinks.protection.outlook.com/?url=https%3A%2F%2Fhome.cady.com%2Fseniors%2F&amp;data=05%7C02%7Ckmosier%40paulding.k12.ga.us%7C9bf4d5d7a4644d9d43ed08dc5d795d37%7C0a4d13eb5a664a7092f1392d6edba3aa%7C0%7C0%7C638488023036689827%7CUnknown%7CTWFpbGZsb3d8eyJWIjoiMC4wLjAwMDAiLCJQIjoiV2luMzIiLCJBTiI6Ik1haWwiLCJXVCI6Mn0%3D%7C0%7C%7C%7C&amp;sdata=47b59s7cfo1g%2BRi%2FPPuTiB6dhjybLhjonURbE1ZZTcw%3D&amp;reserved=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spendley@paulding.k12.ga.us" TargetMode="External"/><Relationship Id="rId3" Type="http://schemas.openxmlformats.org/officeDocument/2006/relationships/image" Target="../media/image10.jpeg"/><Relationship Id="rId7" Type="http://schemas.openxmlformats.org/officeDocument/2006/relationships/hyperlink" Target="mailto:chightower@paulding.k12.ga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clarkedaniel@paulding.k12.ga.us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openxmlformats.org/officeDocument/2006/relationships/hyperlink" Target="mailto:mrussell@paulding.k12.ga.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ulding.k12.ga.us/Domain/40" TargetMode="External"/><Relationship Id="rId2" Type="http://schemas.openxmlformats.org/officeDocument/2006/relationships/hyperlink" Target="https://paulding.instructure.com/courses/209339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paulding.k12.ga.us/counseling" TargetMode="External"/><Relationship Id="rId5" Type="http://schemas.openxmlformats.org/officeDocument/2006/relationships/hyperlink" Target="http://www.gafutures.org/" TargetMode="External"/><Relationship Id="rId4" Type="http://schemas.openxmlformats.org/officeDocument/2006/relationships/hyperlink" Target="https://counselingsphs.weebly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E85F-AAD1-C9FD-3CC4-C45170ADE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2614" y="1282045"/>
            <a:ext cx="4655719" cy="3065727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Rising Senior Night</a:t>
            </a:r>
            <a:br>
              <a:rPr lang="en-US" sz="5300" dirty="0"/>
            </a:br>
            <a:r>
              <a:rPr lang="en-US" sz="5300" dirty="0"/>
              <a:t>Class of 2025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C5F14-9B84-62BD-8EF1-3949B4C06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2614" y="4466845"/>
            <a:ext cx="4655719" cy="8829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Are you </a:t>
            </a:r>
            <a:r>
              <a:rPr lang="en-US" sz="3200" dirty="0"/>
              <a:t>ready</a:t>
            </a:r>
            <a:r>
              <a:rPr lang="en-US" dirty="0"/>
              <a:t> for your senior year??</a:t>
            </a:r>
          </a:p>
        </p:txBody>
      </p:sp>
      <p:pic>
        <p:nvPicPr>
          <p:cNvPr id="49" name="Picture 48" descr="A colorful light bulb with business icons">
            <a:extLst>
              <a:ext uri="{FF2B5EF4-FFF2-40B4-BE49-F238E27FC236}">
                <a16:creationId xmlns:a16="http://schemas.microsoft.com/office/drawing/2014/main" id="{3DEA83E8-1A29-9385-F5AC-DBDC3CBBB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2" r="23278" b="1"/>
          <a:stretch/>
        </p:blipFill>
        <p:spPr>
          <a:xfrm>
            <a:off x="20" y="10"/>
            <a:ext cx="603803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0147-542C-4219-910D-E2F467F6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1" y="217714"/>
            <a:ext cx="10737669" cy="989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ea typeface="+mj-ea"/>
              </a:rPr>
              <a:t>FREE SAT Practice from Khan Academy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96FBD9C3-EF96-4250-A6E4-A44EB8338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3" y="1323703"/>
            <a:ext cx="10225360" cy="4775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000" i="1" dirty="0"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https://collegereadiness.collegeboard.org/about/benefits/khan-academypractice</a:t>
            </a:r>
            <a:r>
              <a:rPr lang="en-US" altLang="en-US" sz="2000" i="1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AC2A93D2-1B36-4300-B60A-172416A85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2209801"/>
            <a:ext cx="6078583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B239FB-5981-0F72-2E22-248D3B9D2238}"/>
              </a:ext>
            </a:extLst>
          </p:cNvPr>
          <p:cNvSpPr txBox="1"/>
          <p:nvPr/>
        </p:nvSpPr>
        <p:spPr>
          <a:xfrm>
            <a:off x="7289074" y="2468879"/>
            <a:ext cx="41714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 Light" panose="020E0502030303020204" pitchFamily="34" charset="0"/>
              </a:rPr>
              <a:t>Students that participate and qualify for the free &amp; reduced lunch plan, can use 2 FREE fee waivers for both the SAT and the ACT.  See your counselor for those waivers. </a:t>
            </a:r>
          </a:p>
        </p:txBody>
      </p:sp>
    </p:spTree>
    <p:extLst>
      <p:ext uri="{BB962C8B-B14F-4D97-AF65-F5344CB8AC3E}">
        <p14:creationId xmlns:p14="http://schemas.microsoft.com/office/powerpoint/2010/main" val="359622039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619DA5-EC00-EED8-43B7-C9F9C0F2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06" y="148045"/>
            <a:ext cx="3854528" cy="31089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 Light" panose="020E0502030303020204" pitchFamily="34" charset="0"/>
                <a:ea typeface="+mj-lt"/>
                <a:cs typeface="+mj-lt"/>
              </a:rPr>
              <a:t>Not everyone will make the decision to go to college or technical college next year…..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Candara Light" panose="020E0502030303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0BF6F7-B71A-0B18-2EC7-64A6FDA3B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461" y="0"/>
            <a:ext cx="6754205" cy="6514011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en-US" sz="2400" dirty="0">
                <a:latin typeface="Candara Light" panose="020E0502030303020204" pitchFamily="34" charset="0"/>
                <a:ea typeface="+mn-lt"/>
                <a:cs typeface="+mn-lt"/>
              </a:rPr>
              <a:t>You and your student can find valuable information on the career exploration section of the </a:t>
            </a:r>
            <a:r>
              <a:rPr lang="en-US" sz="2400" dirty="0" err="1">
                <a:latin typeface="Candara Light" panose="020E0502030303020204" pitchFamily="34" charset="0"/>
                <a:ea typeface="+mn-lt"/>
                <a:cs typeface="+mn-lt"/>
              </a:rPr>
              <a:t>GAfutures</a:t>
            </a:r>
            <a:r>
              <a:rPr lang="en-US" sz="2400" dirty="0">
                <a:latin typeface="Candara Light" panose="020E0502030303020204" pitchFamily="34" charset="0"/>
                <a:ea typeface="+mn-lt"/>
                <a:cs typeface="+mn-lt"/>
              </a:rPr>
              <a:t> website</a:t>
            </a:r>
          </a:p>
          <a:p>
            <a:pPr>
              <a:lnSpc>
                <a:spcPct val="90000"/>
              </a:lnSpc>
              <a:spcAft>
                <a:spcPct val="0"/>
              </a:spcAft>
              <a:buSzPct val="114999"/>
            </a:pPr>
            <a:r>
              <a:rPr lang="en-US" sz="2400" dirty="0">
                <a:latin typeface="Candara Light" panose="020E0502030303020204" pitchFamily="34" charset="0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https://www.gafutures.org/career-exploration/</a:t>
            </a:r>
            <a:r>
              <a:rPr lang="en-US" sz="2400" dirty="0">
                <a:latin typeface="Candara Light" panose="020E0502030303020204" pitchFamily="34" charset="0"/>
                <a:ea typeface="+mn-lt"/>
                <a:cs typeface="+mn-lt"/>
              </a:rPr>
              <a:t> </a:t>
            </a:r>
          </a:p>
          <a:p>
            <a:pPr>
              <a:lnSpc>
                <a:spcPct val="90000"/>
              </a:lnSpc>
              <a:spcAft>
                <a:spcPct val="0"/>
              </a:spcAft>
              <a:buSzPct val="114999"/>
            </a:pPr>
            <a:r>
              <a:rPr lang="en-US" sz="2400" dirty="0">
                <a:latin typeface="Candara Light" panose="020E0502030303020204" pitchFamily="34" charset="0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YouScience.com</a:t>
            </a:r>
            <a:r>
              <a:rPr lang="en-US" sz="2400" dirty="0">
                <a:latin typeface="Candara Light" panose="020E0502030303020204" pitchFamily="34" charset="0"/>
                <a:ea typeface="+mn-lt"/>
                <a:cs typeface="+mn-lt"/>
              </a:rPr>
              <a:t> or access through Infinite Campus</a:t>
            </a:r>
          </a:p>
          <a:p>
            <a:pPr>
              <a:lnSpc>
                <a:spcPct val="90000"/>
              </a:lnSpc>
              <a:spcAft>
                <a:spcPct val="0"/>
              </a:spcAft>
              <a:buSzPct val="114999"/>
            </a:pPr>
            <a:r>
              <a:rPr lang="en-US" sz="2400" dirty="0">
                <a:latin typeface="Candara Light" panose="020E0502030303020204" pitchFamily="34" charset="0"/>
                <a:ea typeface="+mn-lt"/>
                <a:cs typeface="+mn-lt"/>
              </a:rPr>
              <a:t>On these sites you will learn about:</a:t>
            </a:r>
          </a:p>
          <a:p>
            <a:pPr lvl="1">
              <a:lnSpc>
                <a:spcPct val="90000"/>
              </a:lnSpc>
              <a:spcAft>
                <a:spcPct val="0"/>
              </a:spcAft>
              <a:buSzPct val="114999"/>
            </a:pPr>
            <a:r>
              <a:rPr lang="en-US" sz="2400" dirty="0">
                <a:latin typeface="Candara Light" panose="020E0502030303020204" pitchFamily="34" charset="0"/>
                <a:ea typeface="+mn-lt"/>
                <a:cs typeface="+mn-lt"/>
              </a:rPr>
              <a:t>Yourself</a:t>
            </a:r>
          </a:p>
          <a:p>
            <a:pPr lvl="1">
              <a:lnSpc>
                <a:spcPct val="90000"/>
              </a:lnSpc>
              <a:spcAft>
                <a:spcPct val="0"/>
              </a:spcAft>
              <a:buSzPct val="114999"/>
            </a:pPr>
            <a:r>
              <a:rPr lang="en-US" sz="2400" dirty="0">
                <a:latin typeface="Candara Light" panose="020E0502030303020204" pitchFamily="34" charset="0"/>
                <a:ea typeface="+mn-lt"/>
                <a:cs typeface="+mn-lt"/>
              </a:rPr>
              <a:t>Exploring Careers</a:t>
            </a:r>
          </a:p>
          <a:p>
            <a:pPr lvl="1">
              <a:lnSpc>
                <a:spcPct val="90000"/>
              </a:lnSpc>
              <a:spcAft>
                <a:spcPct val="0"/>
              </a:spcAft>
              <a:buSzPct val="114999"/>
            </a:pPr>
            <a:r>
              <a:rPr lang="en-US" sz="2400" dirty="0">
                <a:latin typeface="Candara Light" panose="020E0502030303020204" pitchFamily="34" charset="0"/>
                <a:ea typeface="+mn-lt"/>
                <a:cs typeface="+mn-lt"/>
              </a:rPr>
              <a:t>Georgia’s Career Clusters and Pathways</a:t>
            </a:r>
          </a:p>
          <a:p>
            <a:pPr lvl="1">
              <a:lnSpc>
                <a:spcPct val="90000"/>
              </a:lnSpc>
              <a:spcAft>
                <a:spcPct val="0"/>
              </a:spcAft>
              <a:buSzPct val="114999"/>
            </a:pPr>
            <a:r>
              <a:rPr lang="en-US" sz="2400" dirty="0">
                <a:latin typeface="Candara Light" panose="020E0502030303020204" pitchFamily="34" charset="0"/>
                <a:ea typeface="+mn-lt"/>
                <a:cs typeface="+mn-lt"/>
              </a:rPr>
              <a:t>Skilled Trades-Go Build Georgia</a:t>
            </a:r>
          </a:p>
          <a:p>
            <a:pPr lvl="1">
              <a:lnSpc>
                <a:spcPct val="90000"/>
              </a:lnSpc>
              <a:spcAft>
                <a:spcPct val="0"/>
              </a:spcAft>
              <a:buSzPct val="114999"/>
            </a:pPr>
            <a:r>
              <a:rPr lang="en-US" sz="2400" dirty="0">
                <a:latin typeface="Candara Light" panose="020E0502030303020204" pitchFamily="34" charset="0"/>
                <a:ea typeface="+mn-lt"/>
                <a:cs typeface="+mn-lt"/>
              </a:rPr>
              <a:t>Military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2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6BCB-1B5C-3E0A-B6FA-B08F6C5D4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" y="798974"/>
            <a:ext cx="4267199" cy="1517506"/>
          </a:xfrm>
        </p:spPr>
        <p:txBody>
          <a:bodyPr/>
          <a:lstStyle/>
          <a:p>
            <a:r>
              <a:rPr lang="en-US" b="1" dirty="0">
                <a:latin typeface="+mn-lt"/>
              </a:rPr>
              <a:t>www.gafutures.org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47602-320D-896A-5103-CD83B2B78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397" y="330926"/>
            <a:ext cx="7266013" cy="6653348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altLang="en-US" sz="2600" b="1" dirty="0">
                <a:latin typeface="Candara Light" panose="020E0502030303020204" pitchFamily="34" charset="0"/>
              </a:rPr>
              <a:t>Why Is </a:t>
            </a:r>
            <a:r>
              <a:rPr lang="en-US" altLang="en-US" sz="2600" b="1" dirty="0" err="1">
                <a:latin typeface="Candara Light" panose="020E0502030303020204" pitchFamily="34" charset="0"/>
              </a:rPr>
              <a:t>Gafutures</a:t>
            </a:r>
            <a:r>
              <a:rPr lang="en-US" altLang="en-US" sz="2600" b="1" dirty="0">
                <a:latin typeface="Candara Light" panose="020E0502030303020204" pitchFamily="34" charset="0"/>
              </a:rPr>
              <a:t> important to my student?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altLang="en-US" sz="1900" dirty="0">
              <a:latin typeface="Candara Light" panose="020E0502030303020204" pitchFamily="34" charset="0"/>
            </a:endParaRP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altLang="en-US" sz="1900" b="1" dirty="0" err="1">
                <a:latin typeface="Candara Light" panose="020E0502030303020204" pitchFamily="34" charset="0"/>
              </a:rPr>
              <a:t>Gafutures</a:t>
            </a:r>
            <a:r>
              <a:rPr lang="en-US" altLang="en-US" sz="1900" b="1" dirty="0">
                <a:latin typeface="Candara Light" panose="020E0502030303020204" pitchFamily="34" charset="0"/>
              </a:rPr>
              <a:t> helps students: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n-US" altLang="en-US" sz="1900" dirty="0">
                <a:latin typeface="Candara Light" panose="020E0502030303020204" pitchFamily="34" charset="0"/>
              </a:rPr>
              <a:t>Explore options after high school including in-state colleges, universities, and technical colleges 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altLang="en-US" sz="1900" dirty="0">
                <a:latin typeface="Candara Light" panose="020E0502030303020204" pitchFamily="34" charset="0"/>
              </a:rPr>
              <a:t>Understand the HOPE scholarship, HOPE grant, HOPE qualifications, state loans,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altLang="en-US" sz="1900" dirty="0">
                <a:latin typeface="Candara Light" panose="020E0502030303020204" pitchFamily="34" charset="0"/>
              </a:rPr>
              <a:t>      scholarship search, and more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900" b="1" dirty="0">
                <a:latin typeface="Candara Light" panose="020E0502030303020204" pitchFamily="34" charset="0"/>
              </a:rPr>
              <a:t>Review the HOPE GPA and rigor requirements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altLang="en-US" sz="1900" b="1" dirty="0">
                <a:latin typeface="Candara Light" panose="020E0502030303020204" pitchFamily="34" charset="0"/>
              </a:rPr>
              <a:t>Request that an electronic transcript be sent to a in-state technical college, college or university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altLang="en-US" sz="1900" dirty="0">
                <a:latin typeface="Candara Light" panose="020E0502030303020204" pitchFamily="34" charset="0"/>
              </a:rPr>
              <a:t>Process college, university, and technical college applications for in-state schools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altLang="en-US" sz="1600" i="1" dirty="0">
                <a:latin typeface="Candara Light" panose="020E05020303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https://www.gafutures.org/media/113398/final-qg-quick-guide-user-apply-to-college.pdf</a:t>
            </a:r>
            <a:r>
              <a:rPr lang="en-US" altLang="en-US" sz="1600" i="1" dirty="0">
                <a:latin typeface="Candara Light" panose="020E0502030303020204" pitchFamily="34" charset="0"/>
              </a:rPr>
              <a:t> </a:t>
            </a:r>
            <a:endParaRPr lang="en-US" altLang="en-US" sz="1900" dirty="0">
              <a:latin typeface="Candara Light" panose="020E0502030303020204" pitchFamily="34" charset="0"/>
            </a:endParaRP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Candara Light" panose="020E0502030303020204" pitchFamily="34" charset="0"/>
              </a:rPr>
              <a:t>NOTE: </a:t>
            </a:r>
            <a:r>
              <a:rPr lang="en-US" altLang="en-US" sz="2000" b="1" dirty="0" err="1">
                <a:solidFill>
                  <a:schemeClr val="tx1"/>
                </a:solidFill>
                <a:latin typeface="Candara Light" panose="020E0502030303020204" pitchFamily="34" charset="0"/>
              </a:rPr>
              <a:t>GAfutures</a:t>
            </a:r>
            <a:r>
              <a:rPr lang="en-US" altLang="en-US" sz="2000" b="1" dirty="0">
                <a:solidFill>
                  <a:schemeClr val="tx1"/>
                </a:solidFill>
                <a:latin typeface="Candara Light" panose="020E0502030303020204" pitchFamily="34" charset="0"/>
              </a:rPr>
              <a:t> account must have a good, working email.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  <a:defRPr/>
            </a:pPr>
            <a:endParaRPr lang="en-US" altLang="en-US" sz="1900" dirty="0">
              <a:ea typeface="+mn-ea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5EA5F-854F-5E04-4261-B26F3A4FF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2390" y="3498631"/>
            <a:ext cx="3275013" cy="2248181"/>
          </a:xfrm>
        </p:spPr>
        <p:txBody>
          <a:bodyPr>
            <a:normAutofit/>
          </a:bodyPr>
          <a:lstStyle/>
          <a:p>
            <a:r>
              <a:rPr lang="en-US" sz="1800" i="1" dirty="0"/>
              <a:t>**It’s important that students use their personal email for this website. </a:t>
            </a:r>
          </a:p>
          <a:p>
            <a:r>
              <a:rPr lang="en-US" sz="1800" i="1" dirty="0"/>
              <a:t>Graduates will have access to this site to send transcripts whenever they need them.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38BDFAC-E9D0-289C-0F63-CF261D219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92" y="849002"/>
            <a:ext cx="3018408" cy="81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444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B7139A-8747-0A8A-8451-05EDB688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HOPE Scholarship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D6AFF-0AFE-237F-FE30-EDF0C611E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46" y="2015732"/>
            <a:ext cx="11329851" cy="378417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HOPE scholarship is determined by GSFC, by the calculation of all academic core courses that a student has taken and completed (grades 9-12).  </a:t>
            </a:r>
            <a:r>
              <a:rPr lang="en-US" sz="2000" b="1" i="1" dirty="0"/>
              <a:t>(This is NOT your student’s overall GPA and what you see on their SPHS Transcript)</a:t>
            </a:r>
          </a:p>
          <a:p>
            <a:r>
              <a:rPr lang="en-US" dirty="0"/>
              <a:t>The only place you can find the HOPE GPA is on the gafutures.org website.  </a:t>
            </a:r>
          </a:p>
          <a:p>
            <a:r>
              <a:rPr lang="en-US" sz="2000" dirty="0"/>
              <a:t>The HOPE scholarship is determined by GSFC by the calculation of </a:t>
            </a:r>
            <a:r>
              <a:rPr lang="en-US" sz="2000" b="1" u="sng" dirty="0"/>
              <a:t>all academic courses</a:t>
            </a:r>
            <a:r>
              <a:rPr lang="en-US" sz="2000" dirty="0"/>
              <a:t> that a student has taken and completed (grades 9-12).                                                              </a:t>
            </a:r>
            <a:endParaRPr lang="en-US" sz="2000" b="1" i="1" dirty="0"/>
          </a:p>
          <a:p>
            <a:r>
              <a:rPr lang="en-US" dirty="0"/>
              <a:t>GSFC stands for Georgia Student Finance Commission. </a:t>
            </a:r>
          </a:p>
          <a:p>
            <a:r>
              <a:rPr lang="en-US" sz="2000" dirty="0"/>
              <a:t>Courses taken during middle school do not count.</a:t>
            </a:r>
          </a:p>
          <a:p>
            <a:r>
              <a:rPr lang="en-US" sz="2000" dirty="0"/>
              <a:t>Both passing and failing grades in the core courses count.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21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4A47-547A-70F5-12EE-15A3CF1E0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Candara Light" panose="020E0502030303020204" pitchFamily="34" charset="0"/>
              </a:rPr>
              <a:t>Hope Scholarship Continued</a:t>
            </a:r>
            <a:r>
              <a:rPr lang="en-US" sz="4400" dirty="0">
                <a:latin typeface="Candara Light" panose="020E0502030303020204" pitchFamily="34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CE4B-1F05-E1F4-D922-595B511CB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47" y="2015732"/>
            <a:ext cx="10726220" cy="3450613"/>
          </a:xfrm>
        </p:spPr>
        <p:txBody>
          <a:bodyPr/>
          <a:lstStyle/>
          <a:p>
            <a:r>
              <a:rPr lang="en-US" sz="2800" dirty="0">
                <a:latin typeface="Candara Light" panose="020E0502030303020204" pitchFamily="34" charset="0"/>
              </a:rPr>
              <a:t>Students must have 4 “rigorous” academic courses to qualify for the HOPE Scholarship.</a:t>
            </a:r>
          </a:p>
          <a:p>
            <a:r>
              <a:rPr lang="en-US" sz="2800" dirty="0">
                <a:latin typeface="Candara Light" panose="020E0502030303020204" pitchFamily="34" charset="0"/>
              </a:rPr>
              <a:t>Double-check that you will have met the rigor course requirement by the end of the year. </a:t>
            </a:r>
          </a:p>
          <a:p>
            <a:r>
              <a:rPr lang="en-US" sz="2800" dirty="0">
                <a:latin typeface="Candara Light" panose="020E0502030303020204" pitchFamily="34" charset="0"/>
              </a:rPr>
              <a:t>Georgia Student Finance Commission Rigorous Course Chart is located on </a:t>
            </a:r>
            <a:r>
              <a:rPr lang="en-US" sz="2800" dirty="0" err="1">
                <a:latin typeface="Candara Light" panose="020E0502030303020204" pitchFamily="34" charset="0"/>
              </a:rPr>
              <a:t>GAfutures</a:t>
            </a:r>
            <a:r>
              <a:rPr lang="en-US" sz="2800" dirty="0">
                <a:latin typeface="Candara Light" panose="020E0502030303020204" pitchFamily="34" charset="0"/>
              </a:rPr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4341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75CF54-31D7-DA65-B2EB-36B8200F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798974"/>
            <a:ext cx="4151713" cy="1082078"/>
          </a:xfrm>
        </p:spPr>
        <p:txBody>
          <a:bodyPr>
            <a:normAutofit/>
          </a:bodyPr>
          <a:lstStyle/>
          <a:p>
            <a:r>
              <a:rPr lang="en-US" sz="3200" dirty="0"/>
              <a:t>Common Problems with HOPE GPA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D12F1F-7A0C-C4BA-BBB3-580F92506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714" y="322217"/>
            <a:ext cx="6808652" cy="5135583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Candara Light" panose="020E0502030303020204" pitchFamily="34" charset="0"/>
              </a:rPr>
              <a:t>If a student does not have these three key fields correct in our Student Information System as well as in their GAfutures.org Profile, there will be NO HOPE Scholarship: </a:t>
            </a:r>
          </a:p>
          <a:p>
            <a:pPr lvl="1"/>
            <a:r>
              <a:rPr lang="en-US" sz="2000" dirty="0">
                <a:latin typeface="Candara Light" panose="020E0502030303020204" pitchFamily="34" charset="0"/>
              </a:rPr>
              <a:t>Legal name that is on birth certificate</a:t>
            </a:r>
          </a:p>
          <a:p>
            <a:pPr lvl="1"/>
            <a:r>
              <a:rPr lang="en-US" sz="2000" dirty="0">
                <a:latin typeface="Candara Light" panose="020E0502030303020204" pitchFamily="34" charset="0"/>
              </a:rPr>
              <a:t>Social Security Number</a:t>
            </a:r>
          </a:p>
          <a:p>
            <a:pPr lvl="1"/>
            <a:r>
              <a:rPr lang="en-US" sz="2000" dirty="0">
                <a:latin typeface="Candara Light" panose="020E0502030303020204" pitchFamily="34" charset="0"/>
              </a:rPr>
              <a:t>Birth Date</a:t>
            </a:r>
          </a:p>
          <a:p>
            <a:r>
              <a:rPr lang="en-US" sz="1800" dirty="0">
                <a:latin typeface="Candara Light" panose="020E0502030303020204" pitchFamily="34" charset="0"/>
              </a:rPr>
              <a:t>All of the items must match on:</a:t>
            </a:r>
          </a:p>
          <a:p>
            <a:pPr lvl="1"/>
            <a:r>
              <a:rPr lang="en-US" sz="1800" dirty="0">
                <a:latin typeface="Candara Light" panose="020E0502030303020204" pitchFamily="34" charset="0"/>
              </a:rPr>
              <a:t>Infinite Campus</a:t>
            </a:r>
          </a:p>
          <a:p>
            <a:pPr lvl="1"/>
            <a:r>
              <a:rPr lang="en-US" sz="1800" dirty="0">
                <a:latin typeface="Candara Light" panose="020E0502030303020204" pitchFamily="34" charset="0"/>
              </a:rPr>
              <a:t>GAfutures.org</a:t>
            </a:r>
          </a:p>
          <a:p>
            <a:pPr lvl="1"/>
            <a:r>
              <a:rPr lang="en-US" sz="1800" dirty="0">
                <a:latin typeface="Candara Light" panose="020E0502030303020204" pitchFamily="34" charset="0"/>
              </a:rPr>
              <a:t>FAFSA</a:t>
            </a:r>
          </a:p>
          <a:p>
            <a:pPr lvl="1"/>
            <a:r>
              <a:rPr lang="en-US" sz="1800" dirty="0">
                <a:latin typeface="Candara Light" panose="020E0502030303020204" pitchFamily="34" charset="0"/>
              </a:rPr>
              <a:t>College Admissions Documents</a:t>
            </a:r>
          </a:p>
          <a:p>
            <a:pPr lvl="1"/>
            <a:r>
              <a:rPr lang="en-US" sz="1800" dirty="0">
                <a:latin typeface="Candara Light" panose="020E0502030303020204" pitchFamily="34" charset="0"/>
              </a:rPr>
              <a:t>SAT/ACT</a:t>
            </a:r>
          </a:p>
          <a:p>
            <a:pPr marL="0" indent="0">
              <a:buNone/>
            </a:pPr>
            <a:r>
              <a:rPr lang="en-US" sz="1800" dirty="0">
                <a:latin typeface="Candara Light" panose="020E0502030303020204" pitchFamily="34" charset="0"/>
              </a:rPr>
              <a:t>**Remember HOPE GPA = 3.0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AA9D8C-55AB-1DBE-256D-88B2B200F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9635" y="3205491"/>
            <a:ext cx="5094514" cy="2248181"/>
          </a:xfrm>
        </p:spPr>
        <p:txBody>
          <a:bodyPr>
            <a:noAutofit/>
          </a:bodyPr>
          <a:lstStyle/>
          <a:p>
            <a:r>
              <a:rPr lang="en-US" sz="1800" b="1" i="1" dirty="0">
                <a:latin typeface="Candara Light" panose="020E0502030303020204" pitchFamily="34" charset="0"/>
              </a:rPr>
              <a:t>*The website </a:t>
            </a:r>
            <a:r>
              <a:rPr lang="en-US" sz="1800" b="1" i="1" dirty="0">
                <a:latin typeface="Candara Light" panose="020E0502030303020204" pitchFamily="34" charset="0"/>
                <a:hlinkClick r:id="rId2"/>
              </a:rPr>
              <a:t>www.gafutures.org</a:t>
            </a:r>
            <a:r>
              <a:rPr lang="en-US" sz="1800" b="1" i="1" dirty="0">
                <a:latin typeface="Candara Light" panose="020E0502030303020204" pitchFamily="34" charset="0"/>
              </a:rPr>
              <a:t> is a protected site.  Counselors do not have access to the student’s password, so they are advised to save their username &amp; password. </a:t>
            </a:r>
          </a:p>
        </p:txBody>
      </p:sp>
    </p:spTree>
    <p:extLst>
      <p:ext uri="{BB962C8B-B14F-4D97-AF65-F5344CB8AC3E}">
        <p14:creationId xmlns:p14="http://schemas.microsoft.com/office/powerpoint/2010/main" val="3810175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57AC34-F5B1-07DF-CA53-87407D0C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88274"/>
            <a:ext cx="9603275" cy="96548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Candara Light" panose="020E0502030303020204" pitchFamily="34" charset="0"/>
              </a:rPr>
              <a:t>How to Request your Transcript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785972-F5B2-D97F-47A0-FC8649809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680754"/>
            <a:ext cx="9603275" cy="438041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b="1" dirty="0">
                <a:latin typeface="Candara Light" panose="020E0502030303020204" pitchFamily="34" charset="0"/>
              </a:rPr>
              <a:t>	In-State Colleges Transcript Requests are all sent via </a:t>
            </a:r>
            <a:r>
              <a:rPr lang="en-US" altLang="en-US" sz="2800" b="1" dirty="0">
                <a:latin typeface="Candara Light" panose="020E0502030303020204" pitchFamily="34" charset="0"/>
                <a:hlinkClick r:id="rId2"/>
              </a:rPr>
              <a:t>www.gafutures.org</a:t>
            </a:r>
            <a:r>
              <a:rPr lang="en-US" altLang="en-US" sz="2800" b="1" dirty="0">
                <a:latin typeface="Candara Light" panose="020E0502030303020204" pitchFamily="34" charset="0"/>
              </a:rPr>
              <a:t> under  the “College Planning Tab”: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800" b="1" dirty="0">
                <a:latin typeface="Candara Light" panose="020E0502030303020204" pitchFamily="34" charset="0"/>
              </a:rPr>
              <a:t>Technical, Public, and Private colleges.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sz="2800" b="1" dirty="0">
              <a:solidFill>
                <a:srgbClr val="0070C0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altLang="en-US" sz="2800" b="1" dirty="0">
                <a:latin typeface="Georgia"/>
              </a:rPr>
              <a:t>	</a:t>
            </a:r>
            <a:r>
              <a:rPr lang="en-US" altLang="en-US" sz="2800" b="1" dirty="0">
                <a:latin typeface="Candara Light" panose="020E0502030303020204" pitchFamily="34" charset="0"/>
              </a:rPr>
              <a:t>Out-of-State Colleges: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800" b="1" dirty="0">
                <a:latin typeface="Candara Light" panose="020E0502030303020204" pitchFamily="34" charset="0"/>
              </a:rPr>
              <a:t>Request via PCSD Website through </a:t>
            </a:r>
            <a:r>
              <a:rPr lang="en-US" altLang="en-US" sz="2800" b="1" dirty="0" err="1">
                <a:latin typeface="Candara Light" panose="020E0502030303020204" pitchFamily="34" charset="0"/>
              </a:rPr>
              <a:t>Scriborder</a:t>
            </a:r>
            <a:r>
              <a:rPr lang="en-US" altLang="en-US" sz="2800" b="1" dirty="0">
                <a:latin typeface="Candara Light" panose="020E0502030303020204" pitchFamily="34" charset="0"/>
              </a:rPr>
              <a:t>. See steps in Senior Packet  </a:t>
            </a:r>
            <a:r>
              <a:rPr lang="en-US" altLang="en-US" sz="2800" b="1" dirty="0">
                <a:latin typeface="Candara Light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pauldingga.scriborder.com</a:t>
            </a:r>
            <a:endParaRPr lang="en-US" altLang="en-US" sz="2800" b="1" dirty="0">
              <a:latin typeface="Candara Light" panose="020E05020303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4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7BF9-679D-FFE3-B9E1-AD08BA83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21715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>
                <a:latin typeface="Candara Light" panose="020E0502030303020204" pitchFamily="34" charset="0"/>
                <a:ea typeface="+mj-lt"/>
                <a:cs typeface="+mj-lt"/>
              </a:rPr>
              <a:t>If your student is going to be a College Athlete…</a:t>
            </a:r>
            <a:endParaRPr lang="en-US" sz="4000" dirty="0">
              <a:latin typeface="Candara Light" panose="020E0502030303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E7CAC5-772A-7DBC-9DC5-19507BC1EB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2171" y="2300434"/>
            <a:ext cx="5869578" cy="1566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E84C39-ACB2-45F2-2424-E3B4DC11EAD4}"/>
              </a:ext>
            </a:extLst>
          </p:cNvPr>
          <p:cNvSpPr txBox="1"/>
          <p:nvPr/>
        </p:nvSpPr>
        <p:spPr>
          <a:xfrm>
            <a:off x="2098766" y="4162698"/>
            <a:ext cx="8821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 Light" panose="020E0502030303020204" pitchFamily="34" charset="0"/>
              </a:rPr>
              <a:t>Students should have an account on the NCAA Clearinghouse if interested in playing Division I or II sports.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 Light" panose="020E0502030303020204" pitchFamily="34" charset="0"/>
              </a:rPr>
              <a:t>Students that are planning on playing NAIA should have an account on the NAIA Clearinghouse.  </a:t>
            </a:r>
          </a:p>
        </p:txBody>
      </p:sp>
    </p:spTree>
    <p:extLst>
      <p:ext uri="{BB962C8B-B14F-4D97-AF65-F5344CB8AC3E}">
        <p14:creationId xmlns:p14="http://schemas.microsoft.com/office/powerpoint/2010/main" val="2707788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B80FA0-B38A-AFFC-66B2-057290A9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latin typeface="Candara Light" panose="020E0502030303020204" pitchFamily="34" charset="0"/>
              </a:rPr>
              <a:t>Financial Aid Opportunities &amp;</a:t>
            </a:r>
            <a:br>
              <a:rPr lang="en-US" altLang="en-US" sz="3200" dirty="0">
                <a:latin typeface="Candara Light" panose="020E0502030303020204" pitchFamily="34" charset="0"/>
              </a:rPr>
            </a:br>
            <a:r>
              <a:rPr lang="en-US" altLang="en-US" sz="3200" dirty="0">
                <a:latin typeface="Candara Light" panose="020E0502030303020204" pitchFamily="34" charset="0"/>
              </a:rPr>
              <a:t>Scholarships</a:t>
            </a:r>
            <a:endParaRPr lang="en-US" sz="3200" dirty="0">
              <a:latin typeface="Candara Light" panose="020E0502030303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422FC9-7DAE-62AE-8A69-C4FF1A45B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713" y="330926"/>
            <a:ext cx="6608355" cy="5634445"/>
          </a:xfrm>
        </p:spPr>
        <p:txBody>
          <a:bodyPr>
            <a:normAutofit fontScale="47500" lnSpcReduction="20000"/>
          </a:bodyPr>
          <a:lstStyle/>
          <a:p>
            <a:pPr eaLnBrk="1" hangingPunct="1"/>
            <a:r>
              <a:rPr lang="en-US" altLang="en-US" sz="5100" b="1" dirty="0">
                <a:latin typeface="Candara Light" panose="020E0502030303020204" pitchFamily="34" charset="0"/>
              </a:rPr>
              <a:t>FAFSA</a:t>
            </a:r>
            <a:r>
              <a:rPr lang="en-US" altLang="en-US" sz="5100" dirty="0">
                <a:latin typeface="Candara Light" panose="020E0502030303020204" pitchFamily="34" charset="0"/>
              </a:rPr>
              <a:t> (Free Application for Federal Student Aid) must be completed, even for HOPE Scholarship</a:t>
            </a:r>
          </a:p>
          <a:p>
            <a:pPr eaLnBrk="1" hangingPunct="1"/>
            <a:r>
              <a:rPr lang="en-US" altLang="en-US" sz="5100" dirty="0">
                <a:latin typeface="Candara Light" panose="020E05020303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Website: Studentaid.gov</a:t>
            </a:r>
            <a:endParaRPr lang="en-US" altLang="en-US" sz="5100" dirty="0">
              <a:latin typeface="Candara Light" panose="020E0502030303020204" pitchFamily="34" charset="0"/>
            </a:endParaRPr>
          </a:p>
          <a:p>
            <a:pPr eaLnBrk="1" hangingPunct="1"/>
            <a:r>
              <a:rPr lang="en-US" altLang="en-US" sz="5100" dirty="0">
                <a:latin typeface="Candara Light" panose="020E0502030303020204" pitchFamily="34" charset="0"/>
              </a:rPr>
              <a:t>TONS of free scholarship sites.  Some of my favorites:</a:t>
            </a:r>
          </a:p>
          <a:p>
            <a:pPr lvl="1"/>
            <a:r>
              <a:rPr lang="en-US" altLang="en-US" sz="51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 Light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www.goingmerry.com</a:t>
            </a:r>
            <a:endParaRPr lang="en-US" altLang="en-US" sz="5100" dirty="0">
              <a:solidFill>
                <a:schemeClr val="tx1">
                  <a:lumMod val="95000"/>
                  <a:lumOff val="5000"/>
                </a:schemeClr>
              </a:solidFill>
              <a:latin typeface="Candara Light" panose="020E0502030303020204" pitchFamily="34" charset="0"/>
            </a:endParaRPr>
          </a:p>
          <a:p>
            <a:pPr lvl="1"/>
            <a:r>
              <a:rPr lang="en-US" altLang="en-US" sz="51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 Light" panose="020E05020303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www.scholarships360.org</a:t>
            </a:r>
            <a:endParaRPr lang="en-US" altLang="en-US" sz="5100" dirty="0">
              <a:solidFill>
                <a:schemeClr val="tx1">
                  <a:lumMod val="95000"/>
                  <a:lumOff val="5000"/>
                </a:schemeClr>
              </a:solidFill>
              <a:latin typeface="Candara Light" panose="020E0502030303020204" pitchFamily="34" charset="0"/>
            </a:endParaRPr>
          </a:p>
          <a:p>
            <a:pPr lvl="1"/>
            <a:r>
              <a:rPr lang="en-US" altLang="en-US" sz="51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 Light" panose="020E05020303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www.scholarships.com</a:t>
            </a:r>
            <a:endParaRPr lang="en-US" altLang="en-US" sz="5100" dirty="0">
              <a:solidFill>
                <a:schemeClr val="tx1">
                  <a:lumMod val="95000"/>
                  <a:lumOff val="5000"/>
                </a:schemeClr>
              </a:solidFill>
              <a:latin typeface="Candara Light" panose="020E0502030303020204" pitchFamily="34" charset="0"/>
            </a:endParaRPr>
          </a:p>
          <a:p>
            <a:pPr lvl="1"/>
            <a:r>
              <a:rPr lang="en-US" altLang="en-US" sz="51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 Light" panose="020E05020303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www.fastweb.com</a:t>
            </a:r>
            <a:endParaRPr lang="en-US" altLang="en-US" sz="5100" dirty="0">
              <a:solidFill>
                <a:schemeClr val="tx1">
                  <a:lumMod val="95000"/>
                  <a:lumOff val="5000"/>
                </a:schemeClr>
              </a:solidFill>
              <a:latin typeface="Candara Light" panose="020E0502030303020204" pitchFamily="34" charset="0"/>
            </a:endParaRPr>
          </a:p>
          <a:p>
            <a:pPr lvl="1"/>
            <a:r>
              <a:rPr lang="en-US" altLang="en-US" sz="51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 Light" panose="020E05020303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www.bigfuture.org</a:t>
            </a:r>
            <a:endParaRPr lang="en-US" altLang="en-US" sz="5100" dirty="0">
              <a:solidFill>
                <a:schemeClr val="tx1">
                  <a:lumMod val="95000"/>
                  <a:lumOff val="5000"/>
                </a:schemeClr>
              </a:solidFill>
              <a:latin typeface="Candara Light" panose="020E0502030303020204" pitchFamily="34" charset="0"/>
            </a:endParaRPr>
          </a:p>
          <a:p>
            <a:pPr lvl="1"/>
            <a:r>
              <a:rPr lang="en-US" altLang="en-US" sz="51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 Light" panose="020E05020303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www.Gafutures.org</a:t>
            </a:r>
            <a:r>
              <a:rPr lang="en-US" altLang="en-US" sz="51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 Light" panose="020E0502030303020204" pitchFamily="34" charset="0"/>
              </a:rPr>
              <a:t> </a:t>
            </a:r>
          </a:p>
          <a:p>
            <a:pPr lvl="1"/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5E778D-CAFC-AD01-8AAF-90FFC6EAF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en-US" altLang="en-US" sz="2800" i="1" dirty="0">
              <a:latin typeface="Candara Light" panose="020E0502030303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US" altLang="en-US" sz="2800" i="1" dirty="0"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How will I get where I want to go?</a:t>
            </a:r>
            <a:endParaRPr lang="en-US" sz="2800" i="1" dirty="0">
              <a:latin typeface="Candara Light" panose="020E0502030303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36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E7DE8-DE50-7020-DD8A-FE5CF1C95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526" y="3205491"/>
            <a:ext cx="4168801" cy="2248181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andara Light" panose="020E0502030303020204" pitchFamily="34" charset="0"/>
              </a:rPr>
              <a:t>Part of the work has been done for your senior.  Georgia Match will show your student what colleges they meet the admissions requirements for applying. 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76C02E9-1DFF-44CF-9E49-3E2E88B5C65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9328" y="197964"/>
            <a:ext cx="6042581" cy="56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09E04-AAAE-AB8B-7D2B-DEAE4D31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7" y="804519"/>
            <a:ext cx="10480088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Candara Light" panose="020E0502030303020204" pitchFamily="34" charset="0"/>
              </a:rPr>
              <a:t>Summary of Tonight’s Presentation</a:t>
            </a:r>
            <a:br>
              <a:rPr lang="en-US" sz="3200" b="1" dirty="0">
                <a:latin typeface="Candara Light" panose="020E0502030303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3ED1D-E680-3034-3BC9-D2D29D24A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851" y="2015732"/>
            <a:ext cx="11103429" cy="3723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ndara Light" panose="020E0502030303020204" pitchFamily="34" charset="0"/>
              </a:rPr>
              <a:t>Georgia Student Finance Representative will be discussing:</a:t>
            </a:r>
          </a:p>
          <a:p>
            <a:pPr lvl="1">
              <a:lnSpc>
                <a:spcPct val="90000"/>
              </a:lnSpc>
              <a:buSzPct val="114999"/>
            </a:pPr>
            <a:r>
              <a:rPr lang="en-US" sz="2400" b="1" dirty="0">
                <a:latin typeface="Candara Light" panose="020E0502030303020204" pitchFamily="34" charset="0"/>
              </a:rPr>
              <a:t>Resources assist you during the senior year and beyond</a:t>
            </a:r>
          </a:p>
          <a:p>
            <a:pPr lvl="1">
              <a:lnSpc>
                <a:spcPct val="90000"/>
              </a:lnSpc>
              <a:buSzPct val="114999"/>
            </a:pPr>
            <a:r>
              <a:rPr lang="en-US" sz="2400" b="1" dirty="0">
                <a:latin typeface="Candara Light" panose="020E0502030303020204" pitchFamily="34" charset="0"/>
              </a:rPr>
              <a:t>How to send a transcript and sign up for ACT/SAT</a:t>
            </a:r>
          </a:p>
          <a:p>
            <a:pPr lvl="1">
              <a:lnSpc>
                <a:spcPct val="90000"/>
              </a:lnSpc>
              <a:buSzPct val="114999"/>
            </a:pPr>
            <a:r>
              <a:rPr lang="en-US" sz="2400" b="1" dirty="0">
                <a:latin typeface="Candara Light" panose="020E0502030303020204" pitchFamily="34" charset="0"/>
              </a:rPr>
              <a:t>GAFutures.org, HOPE GPA, and HOPE Scholarship</a:t>
            </a:r>
          </a:p>
          <a:p>
            <a:pPr lvl="1">
              <a:lnSpc>
                <a:spcPct val="90000"/>
              </a:lnSpc>
              <a:buSzPct val="114999"/>
            </a:pPr>
            <a:r>
              <a:rPr lang="en-US" sz="2400" b="1" dirty="0">
                <a:latin typeface="Candara Light" panose="020E0502030303020204" pitchFamily="34" charset="0"/>
              </a:rPr>
              <a:t>Georgia Match Information</a:t>
            </a:r>
          </a:p>
          <a:p>
            <a:pPr lvl="1">
              <a:lnSpc>
                <a:spcPct val="90000"/>
              </a:lnSpc>
              <a:buSzPct val="114999"/>
            </a:pPr>
            <a:r>
              <a:rPr lang="en-US" sz="2400" b="1" dirty="0">
                <a:latin typeface="Candara Light" panose="020E0502030303020204" pitchFamily="34" charset="0"/>
              </a:rPr>
              <a:t>Senior Letter and Senior Packet information: Required Signatures and returning documents</a:t>
            </a:r>
          </a:p>
          <a:p>
            <a:pPr lvl="1">
              <a:lnSpc>
                <a:spcPct val="90000"/>
              </a:lnSpc>
              <a:buSzPct val="114999"/>
            </a:pPr>
            <a:r>
              <a:rPr lang="en-US" sz="2400" b="1" dirty="0">
                <a:latin typeface="Candara Light" panose="020E0502030303020204" pitchFamily="34" charset="0"/>
              </a:rPr>
              <a:t>Help from the GSFC Representative Ben Meadows:  HOPE Scholarship, HOPE Grant, and FAFSA- Free Application for Federal Student Aid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42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4CEC60-5359-97E5-9B32-7B7BF0B9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6600" b="1" dirty="0">
                <a:latin typeface="Candara Light" panose="020E0502030303020204" pitchFamily="34" charset="0"/>
              </a:rPr>
              <a:t>Senior Letter</a:t>
            </a:r>
            <a:endParaRPr lang="en-US" sz="6600" b="1" dirty="0">
              <a:latin typeface="Candara Light" panose="020E0502030303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D0A8F2-9589-795A-6B7F-4F8BAF1D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1" y="2015732"/>
            <a:ext cx="10079494" cy="3450613"/>
          </a:xfrm>
        </p:spPr>
        <p:txBody>
          <a:bodyPr/>
          <a:lstStyle/>
          <a:p>
            <a:r>
              <a:rPr lang="en-US" altLang="en-US" sz="2800" dirty="0">
                <a:latin typeface="Candara Light" panose="020E0502030303020204" pitchFamily="34" charset="0"/>
              </a:rPr>
              <a:t>Counselors will be having a one-on-one meeting with your senior to go over what courses must be completed to satisfy graduation requirements. </a:t>
            </a:r>
          </a:p>
          <a:p>
            <a:r>
              <a:rPr lang="en-US" altLang="en-US" sz="2800" dirty="0">
                <a:latin typeface="Candara Light" panose="020E0502030303020204" pitchFamily="34" charset="0"/>
              </a:rPr>
              <a:t>This is the guide to meeting graduation requirements!</a:t>
            </a:r>
          </a:p>
          <a:p>
            <a:r>
              <a:rPr lang="en-US" altLang="en-US" sz="2800" dirty="0">
                <a:latin typeface="Candara Light" panose="020E0502030303020204" pitchFamily="34" charset="0"/>
              </a:rPr>
              <a:t>Pathway completions will be discussed as well if there is any need for credit recovery courses</a:t>
            </a:r>
            <a:r>
              <a:rPr lang="en-US" altLang="en-US" dirty="0">
                <a:latin typeface="Candara Light" panose="020E0502030303020204" pitchFamily="34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34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1880-02D9-EFF0-1A36-82C9A9D65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Senior Pictures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1378-1042-375D-450C-911CC69AE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We are using Cady Studios, and the senior roadshows (at the school) will be on July 23 -24 and August 30. Students can begin to sign up for times on May 1 on the Cady Studios website - </a:t>
            </a:r>
            <a:r>
              <a:rPr lang="en-US" b="0" i="0" dirty="0">
                <a:effectLst/>
                <a:latin typeface="Aptos" panose="020B0004020202020204" pitchFamily="34" charset="0"/>
                <a:hlinkClick r:id="rId2"/>
              </a:rPr>
              <a:t>https://home.cady.com/seniors/</a:t>
            </a:r>
            <a:endParaRPr lang="en-US" b="0" i="0" dirty="0">
              <a:effectLst/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</a:rPr>
              <a:t>Short video </a:t>
            </a:r>
            <a:r>
              <a:rPr lang="en-US" b="0" i="0" dirty="0">
                <a:effectLst/>
                <a:latin typeface="Aptos" panose="020B0004020202020204" pitchFamily="34" charset="0"/>
                <a:hlinkClick r:id="rId3"/>
              </a:rPr>
              <a:t>https://drive.google.com/file/d/1YmvYBTdJzUcuiekEM8LfhGezsiJbSmkZ/view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59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icture">
            <a:extLst>
              <a:ext uri="{FF2B5EF4-FFF2-40B4-BE49-F238E27FC236}">
                <a16:creationId xmlns:a16="http://schemas.microsoft.com/office/drawing/2014/main" id="{26938209-6DFA-41A4-83CE-307F7CDD6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44" y="1650817"/>
            <a:ext cx="864357" cy="10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">
            <a:extLst>
              <a:ext uri="{FF2B5EF4-FFF2-40B4-BE49-F238E27FC236}">
                <a16:creationId xmlns:a16="http://schemas.microsoft.com/office/drawing/2014/main" id="{56CBAA0E-EA8E-4331-82E1-16BA438FC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26" y="4116013"/>
            <a:ext cx="864356" cy="10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692920-34A7-4636-B1A4-7627941EB95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231643" y="4116013"/>
            <a:ext cx="864356" cy="112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7C70AC-E0C1-419A-8F5F-20B683A63001}"/>
              </a:ext>
            </a:extLst>
          </p:cNvPr>
          <p:cNvSpPr txBox="1"/>
          <p:nvPr/>
        </p:nvSpPr>
        <p:spPr>
          <a:xfrm>
            <a:off x="1349829" y="436097"/>
            <a:ext cx="9501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ndara Light" panose="020E0502030303020204" pitchFamily="34" charset="0"/>
              </a:rPr>
              <a:t>SPHS Senior Night</a:t>
            </a:r>
          </a:p>
          <a:p>
            <a:pPr algn="ctr"/>
            <a:r>
              <a:rPr lang="en-US" sz="4000" dirty="0">
                <a:latin typeface="Candara Light" panose="020E0502030303020204" pitchFamily="34" charset="0"/>
              </a:rPr>
              <a:t>Counseling Team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2C88D-DA29-4938-A943-3ABCC9C5173B}"/>
              </a:ext>
            </a:extLst>
          </p:cNvPr>
          <p:cNvSpPr txBox="1"/>
          <p:nvPr/>
        </p:nvSpPr>
        <p:spPr>
          <a:xfrm>
            <a:off x="2311790" y="2827606"/>
            <a:ext cx="23493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T Sans" panose="020B0503020203020204" pitchFamily="34" charset="0"/>
              </a:rPr>
              <a:t>​</a:t>
            </a:r>
            <a:r>
              <a:rPr lang="en-US" sz="1200" dirty="0">
                <a:latin typeface="PT Sans" panose="020B0503020203020204" pitchFamily="34" charset="0"/>
              </a:rPr>
              <a:t>Mrs. Ayanna Clarke-Daniel</a:t>
            </a:r>
          </a:p>
          <a:p>
            <a:r>
              <a:rPr lang="en-US" sz="1100" dirty="0">
                <a:latin typeface="PT Sans" panose="020B05030202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aclarkedaniel@paulding.k12.ga.us</a:t>
            </a:r>
            <a:endParaRPr lang="en-US" sz="1100" dirty="0">
              <a:latin typeface="PT Sans" panose="020B0503020203020204" pitchFamily="34" charset="0"/>
            </a:endParaRPr>
          </a:p>
          <a:p>
            <a:r>
              <a:rPr lang="en-US" sz="1200" dirty="0">
                <a:latin typeface="PT Sans" panose="020B0503020203020204" pitchFamily="34" charset="0"/>
              </a:rPr>
              <a:t>Students: A – Bal, T-Z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32EF8-A5A5-48EA-A3FC-43D958637A4B}"/>
              </a:ext>
            </a:extLst>
          </p:cNvPr>
          <p:cNvSpPr txBox="1"/>
          <p:nvPr/>
        </p:nvSpPr>
        <p:spPr>
          <a:xfrm>
            <a:off x="4661094" y="2827605"/>
            <a:ext cx="25451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A2A2A"/>
                </a:solidFill>
                <a:latin typeface="PT Sans" panose="020B0503020203020204" pitchFamily="34" charset="0"/>
              </a:rPr>
              <a:t>​</a:t>
            </a:r>
            <a:r>
              <a:rPr lang="en-US" sz="1200" dirty="0">
                <a:latin typeface="PT Sans" panose="020B0503020203020204" pitchFamily="34" charset="0"/>
              </a:rPr>
              <a:t>Mrs. Christie Hightower</a:t>
            </a:r>
          </a:p>
          <a:p>
            <a:r>
              <a:rPr lang="en-US" sz="1200" dirty="0">
                <a:latin typeface="PT Sans" panose="020B05030202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chightower@paulding.k12.ga.us</a:t>
            </a:r>
            <a:endParaRPr lang="en-US" sz="1200" dirty="0">
              <a:latin typeface="PT Sans" panose="020B0503020203020204" pitchFamily="34" charset="0"/>
            </a:endParaRPr>
          </a:p>
          <a:p>
            <a:r>
              <a:rPr lang="en-US" sz="1200" dirty="0">
                <a:latin typeface="PT Sans" panose="020B0503020203020204" pitchFamily="34" charset="0"/>
              </a:rPr>
              <a:t>Students: Ban - D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50565-5142-4092-970E-9A07C7F21621}"/>
              </a:ext>
            </a:extLst>
          </p:cNvPr>
          <p:cNvSpPr txBox="1"/>
          <p:nvPr/>
        </p:nvSpPr>
        <p:spPr>
          <a:xfrm>
            <a:off x="7446498" y="2827606"/>
            <a:ext cx="254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A2A2A"/>
                </a:solidFill>
                <a:latin typeface="PT Sans" panose="020B0503020203020204" pitchFamily="34" charset="0"/>
              </a:rPr>
              <a:t>​</a:t>
            </a:r>
            <a:r>
              <a:rPr lang="en-US" sz="1200" dirty="0">
                <a:latin typeface="PT Sans" panose="020B0503020203020204" pitchFamily="34" charset="0"/>
              </a:rPr>
              <a:t>Ms. Kirstie Mosier</a:t>
            </a:r>
          </a:p>
          <a:p>
            <a:r>
              <a:rPr lang="en-US" sz="1200" u="sng" dirty="0"/>
              <a:t>kmosier</a:t>
            </a:r>
            <a:r>
              <a:rPr lang="en-US" sz="1200" dirty="0">
                <a:latin typeface="PT Sans" panose="020B05030202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@paulding.k12.ga.us</a:t>
            </a:r>
            <a:endParaRPr lang="en-US" sz="1200" dirty="0">
              <a:latin typeface="PT Sans" panose="020B0503020203020204" pitchFamily="34" charset="0"/>
            </a:endParaRPr>
          </a:p>
          <a:p>
            <a:r>
              <a:rPr lang="en-US" sz="1200" dirty="0">
                <a:latin typeface="PT Sans" panose="020B0503020203020204" pitchFamily="34" charset="0"/>
              </a:rPr>
              <a:t>Students: E-H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16FFB8-80C0-4F93-A595-710659AC3E54}"/>
              </a:ext>
            </a:extLst>
          </p:cNvPr>
          <p:cNvSpPr txBox="1"/>
          <p:nvPr/>
        </p:nvSpPr>
        <p:spPr>
          <a:xfrm>
            <a:off x="2213317" y="5236813"/>
            <a:ext cx="234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T Sans" panose="020B0503020203020204" pitchFamily="34" charset="0"/>
              </a:rPr>
              <a:t>Mrs. Shannon Allister</a:t>
            </a:r>
          </a:p>
          <a:p>
            <a:r>
              <a:rPr lang="en-US" sz="1200" dirty="0">
                <a:solidFill>
                  <a:srgbClr val="0070C0"/>
                </a:solidFill>
                <a:latin typeface="PT Sans" panose="020B0503020203020204" pitchFamily="34" charset="0"/>
              </a:rPr>
              <a:t>​</a:t>
            </a:r>
            <a:r>
              <a:rPr lang="en-US" sz="1200" dirty="0">
                <a:latin typeface="PT Sans" panose="020B0503020203020204" pitchFamily="34" charset="0"/>
              </a:rPr>
              <a:t>sallister@paulding.k12.ga.us</a:t>
            </a:r>
          </a:p>
          <a:p>
            <a:r>
              <a:rPr lang="en-US" sz="1200" dirty="0">
                <a:latin typeface="PT Sans" panose="020B0503020203020204" pitchFamily="34" charset="0"/>
              </a:rPr>
              <a:t>Students: I - N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B0BAB1-1023-4603-9F79-24D3A0013CA2}"/>
              </a:ext>
            </a:extLst>
          </p:cNvPr>
          <p:cNvSpPr txBox="1"/>
          <p:nvPr/>
        </p:nvSpPr>
        <p:spPr>
          <a:xfrm>
            <a:off x="4661095" y="5236813"/>
            <a:ext cx="234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 i="0">
                <a:solidFill>
                  <a:srgbClr val="2A2A2A"/>
                </a:solidFill>
                <a:effectLst/>
                <a:latin typeface="PT Sans" panose="020B0503020203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Mrs. Michelyn Russell</a:t>
            </a:r>
          </a:p>
          <a:p>
            <a:r>
              <a:rPr lang="en-US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mrussell@paulding.k12.ga.us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Students O-S</a:t>
            </a: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4076B1DC-4B9F-CC4D-3AB0-55C57075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110" y="1650817"/>
            <a:ext cx="864357" cy="10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C1A86F-93BA-3B12-6644-3210D7C2B5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85776" y="1749287"/>
            <a:ext cx="960759" cy="10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68EB4F4-998B-496C-8778-58416781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400" b="1" dirty="0">
                <a:latin typeface="Candara Light" panose="020E0502030303020204" pitchFamily="34" charset="0"/>
              </a:rPr>
              <a:t>HELP</a:t>
            </a:r>
            <a:r>
              <a:rPr lang="mr-IN" altLang="en-US" sz="4400" b="1" dirty="0">
                <a:latin typeface="Candara Light" panose="020E0502030303020204" pitchFamily="34" charset="0"/>
              </a:rPr>
              <a:t>…</a:t>
            </a:r>
            <a:r>
              <a:rPr lang="en-US" altLang="en-US" sz="4400" b="1" dirty="0">
                <a:latin typeface="Candara Light" panose="020E0502030303020204" pitchFamily="34" charset="0"/>
              </a:rPr>
              <a:t>I have a Senior in High School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0E515059-A918-4FFF-AC33-DF4335BC7D3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11200" y="1088571"/>
            <a:ext cx="10871200" cy="47788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200" b="1" dirty="0">
                <a:latin typeface="Candara Light" panose="020E0502030303020204" pitchFamily="34" charset="0"/>
              </a:rPr>
              <a:t>Where do I go when I have questions?</a:t>
            </a:r>
          </a:p>
          <a:p>
            <a:pPr marL="0" indent="0" algn="ctr">
              <a:buNone/>
            </a:pPr>
            <a:r>
              <a:rPr lang="en-US" altLang="en-US" sz="2200" b="1" dirty="0">
                <a:latin typeface="Candara Light" panose="020E0502030303020204" pitchFamily="34" charset="0"/>
              </a:rPr>
              <a:t>Great </a:t>
            </a:r>
            <a:r>
              <a:rPr lang="en-US" altLang="en-US" sz="2200" b="1" i="1" dirty="0">
                <a:latin typeface="Candara Light" panose="020E0502030303020204" pitchFamily="34" charset="0"/>
              </a:rPr>
              <a:t>Senior Resources</a:t>
            </a:r>
            <a:r>
              <a:rPr lang="mr-IN" altLang="en-US" sz="2200" b="1" i="1" dirty="0">
                <a:latin typeface="Candara Light" panose="020E0502030303020204" pitchFamily="34" charset="0"/>
                <a:cs typeface="Mangal"/>
              </a:rPr>
              <a:t>…</a:t>
            </a:r>
            <a:endParaRPr lang="en-US" altLang="en-US" sz="2200" b="1" i="1" dirty="0">
              <a:latin typeface="Candara Light" panose="020E0502030303020204" pitchFamily="34" charset="0"/>
              <a:cs typeface="Mangal"/>
            </a:endParaRPr>
          </a:p>
          <a:p>
            <a:pPr marL="0" indent="0">
              <a:buNone/>
            </a:pPr>
            <a:r>
              <a:rPr lang="en-US" altLang="en-US" sz="2200" b="1" dirty="0">
                <a:latin typeface="Candara Light" panose="020E0502030303020204" pitchFamily="34" charset="0"/>
              </a:rPr>
              <a:t>Senior Canvas Page: </a:t>
            </a:r>
            <a:r>
              <a:rPr lang="en-US" altLang="en-US" sz="2200" b="1" dirty="0">
                <a:latin typeface="Candara Light" panose="020E05020303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paulding.instructure.com/courses/209339</a:t>
            </a:r>
            <a:endParaRPr lang="en-US" altLang="en-US" sz="2200" b="1" dirty="0">
              <a:latin typeface="Candara Light" panose="020E0502030303020204" pitchFamily="34" charset="0"/>
            </a:endParaRPr>
          </a:p>
          <a:p>
            <a:pPr marL="0" indent="0">
              <a:buNone/>
            </a:pPr>
            <a:r>
              <a:rPr lang="en-US" altLang="en-US" sz="2200" b="1" dirty="0">
                <a:latin typeface="Candara Light" panose="020E0502030303020204" pitchFamily="34" charset="0"/>
              </a:rPr>
              <a:t>South Paulding High School Homepage: </a:t>
            </a:r>
            <a:r>
              <a:rPr lang="en-US" sz="2200" b="1" dirty="0">
                <a:latin typeface="Candara Light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South Paulding High / Homepage</a:t>
            </a:r>
            <a:endParaRPr lang="en-US" altLang="en-US" sz="2200" b="1" dirty="0">
              <a:latin typeface="Candara Light" panose="020E0502030303020204" pitchFamily="34" charset="0"/>
            </a:endParaRPr>
          </a:p>
          <a:p>
            <a:pPr marL="0" indent="0">
              <a:buNone/>
            </a:pPr>
            <a:r>
              <a:rPr lang="en-US" altLang="en-US" sz="2200" b="1" dirty="0">
                <a:latin typeface="Candara Light" panose="020E0502030303020204" pitchFamily="34" charset="0"/>
              </a:rPr>
              <a:t>South Paulding High School Counseling Webpage (Counseling Tab on SPHS webpage) or direct link: </a:t>
            </a:r>
            <a:r>
              <a:rPr lang="en-US" altLang="en-US" sz="2200" b="1" dirty="0">
                <a:latin typeface="Candara Light" panose="020E05020303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counselingsphs.weebly.com</a:t>
            </a:r>
            <a:endParaRPr lang="en-US" altLang="en-US" sz="2200" b="1" dirty="0">
              <a:latin typeface="Candara Light" panose="020E0502030303020204" pitchFamily="34" charset="0"/>
            </a:endParaRPr>
          </a:p>
          <a:p>
            <a:pPr marL="0" indent="0">
              <a:buSzPct val="114999"/>
              <a:buNone/>
            </a:pPr>
            <a:r>
              <a:rPr lang="en-US" sz="2200" b="1" dirty="0">
                <a:latin typeface="Candara Light" panose="020E0502030303020204" pitchFamily="34" charset="0"/>
              </a:rPr>
              <a:t>Georgia</a:t>
            </a:r>
            <a:r>
              <a:rPr lang="en-US" sz="2200" b="1" dirty="0">
                <a:latin typeface="Candara Light" panose="020E0502030303020204" pitchFamily="34" charset="0"/>
                <a:ea typeface="+mn-lt"/>
                <a:cs typeface="+mn-lt"/>
              </a:rPr>
              <a:t> Futures: </a:t>
            </a:r>
            <a:r>
              <a:rPr lang="en-US" sz="2200" b="1" dirty="0">
                <a:latin typeface="Candara Light" panose="020E05020303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GaFutures.org</a:t>
            </a:r>
            <a:endParaRPr lang="en-US" altLang="en-US" sz="2200" b="1" dirty="0">
              <a:latin typeface="Candara Light" panose="020E0502030303020204" pitchFamily="34" charset="0"/>
            </a:endParaRPr>
          </a:p>
          <a:p>
            <a:pPr marL="0" indent="0">
              <a:buSzPct val="114999"/>
              <a:buNone/>
            </a:pPr>
            <a:r>
              <a:rPr lang="en-US" altLang="en-US" sz="2200" b="1" dirty="0">
                <a:latin typeface="Candara Light" panose="020E0502030303020204" pitchFamily="34" charset="0"/>
              </a:rPr>
              <a:t>PCSD Counseling Website: </a:t>
            </a:r>
            <a:r>
              <a:rPr lang="en-US" sz="2200" b="1" dirty="0">
                <a:latin typeface="Candara Light" panose="020E05020303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https://www.paulding.k12.ga.us/counseling</a:t>
            </a:r>
            <a:endParaRPr lang="en-US" altLang="en-US" sz="2200" b="1" dirty="0">
              <a:latin typeface="Candara Light" panose="020E0502030303020204" pitchFamily="34" charset="0"/>
            </a:endParaRPr>
          </a:p>
          <a:p>
            <a:pPr marL="0" indent="0">
              <a:buSzPct val="114999"/>
              <a:buNone/>
            </a:pPr>
            <a:endParaRPr lang="en-US" altLang="en-US" sz="19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2FCD-938A-5B91-DF59-8D531D90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latin typeface="Candara Light" panose="020E0502030303020204" pitchFamily="34" charset="0"/>
              </a:rPr>
              <a:t>Course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F416E-CC89-2834-8DA8-4C32C3053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03" y="2015732"/>
            <a:ext cx="11355977" cy="397576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300" dirty="0">
                <a:latin typeface="Candara Light" panose="020E0502030303020204" pitchFamily="34" charset="0"/>
              </a:rPr>
              <a:t> All students must select a full amount of electives for next year- if accepted into WBL, min day or DE your schedule will be adjusted accordingly. </a:t>
            </a:r>
            <a:r>
              <a:rPr lang="en-US" sz="3300" b="1" i="1" u="sng" dirty="0">
                <a:latin typeface="Candara Light" panose="020E0502030303020204" pitchFamily="34" charset="0"/>
              </a:rPr>
              <a:t>DE and WBL will automatically take precedence over your electives.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>
              <a:latin typeface="Candara Light" panose="020E0502030303020204" pitchFamily="34" charset="0"/>
            </a:endParaRPr>
          </a:p>
          <a:p>
            <a:pPr marL="0" indent="0" algn="ctr">
              <a:buNone/>
            </a:pPr>
            <a:r>
              <a:rPr lang="en-US" sz="3300" dirty="0">
                <a:latin typeface="Candara Light" panose="020E0502030303020204" pitchFamily="34" charset="0"/>
              </a:rPr>
              <a:t> </a:t>
            </a:r>
            <a:r>
              <a:rPr lang="en-US" sz="3800" b="1" i="1" u="sng" dirty="0">
                <a:latin typeface="Candara Light" panose="020E0502030303020204" pitchFamily="34" charset="0"/>
              </a:rPr>
              <a:t>But…everyone must have a full amount of electives in case something changes, and you decide not to do DE, WBL or min day.</a:t>
            </a:r>
          </a:p>
          <a:p>
            <a:pPr marL="0" indent="0" algn="ctr">
              <a:buNone/>
            </a:pPr>
            <a:r>
              <a:rPr lang="en-US" sz="3200" b="1" i="1" u="sng" dirty="0">
                <a:latin typeface="Candara Light" panose="020E0502030303020204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220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50E0-BD83-B7AA-8AF9-A327E413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17" y="557349"/>
            <a:ext cx="10123037" cy="129640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Candara Light" panose="020E0502030303020204" pitchFamily="34" charset="0"/>
              </a:rPr>
              <a:t>Work-based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17E92-BC44-C7FA-035F-380872061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Candara Light" panose="020E0502030303020204" pitchFamily="34" charset="0"/>
              </a:rPr>
              <a:t>- If you are planning on taking WBL, you need to get your application in ASAP.  Space is limited, so </a:t>
            </a:r>
            <a:r>
              <a:rPr lang="en-US" sz="2800" u="sng" dirty="0">
                <a:latin typeface="Candara Light" panose="020E0502030303020204" pitchFamily="34" charset="0"/>
              </a:rPr>
              <a:t>don’t wait until August to request this. </a:t>
            </a:r>
          </a:p>
          <a:p>
            <a:r>
              <a:rPr lang="en-US" sz="2800" dirty="0">
                <a:latin typeface="Candara Light" panose="020E0502030303020204" pitchFamily="34" charset="0"/>
              </a:rPr>
              <a:t>- Use the QR code to complete the WBL application.</a:t>
            </a:r>
          </a:p>
          <a:p>
            <a:r>
              <a:rPr lang="en-US" sz="2800" dirty="0">
                <a:latin typeface="Candara Light" panose="020E0502030303020204" pitchFamily="34" charset="0"/>
              </a:rPr>
              <a:t>- Once we get your WBL acceptance, we will replace it with some of the electives you selected. </a:t>
            </a:r>
          </a:p>
          <a:p>
            <a:endParaRPr lang="en-US" dirty="0"/>
          </a:p>
        </p:txBody>
      </p:sp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3C3CA72E-31EB-BBC5-C6C3-2D6E3DF44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570" y="2084269"/>
            <a:ext cx="3135109" cy="313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45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034B7-5D3A-B4C1-98AA-D11A7AF1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15" y="634946"/>
            <a:ext cx="6139542" cy="1450757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andara Light" panose="020E0502030303020204" pitchFamily="34" charset="0"/>
              </a:rPr>
              <a:t>Dual Enrollment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A36D72-87F0-45E1-EF78-0FCB4D5A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908" y="1946366"/>
            <a:ext cx="7748117" cy="367018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ndara Light" panose="020E0502030303020204" pitchFamily="34" charset="0"/>
              </a:rPr>
              <a:t>If you are wanting to take dual enrollment classes, you will need to apply to the college of your choice.  Make sure that you meet their requirements (GPA, test scores, </a:t>
            </a:r>
            <a:r>
              <a:rPr lang="en-US" sz="2400" dirty="0" err="1">
                <a:latin typeface="Candara Light" panose="020E0502030303020204" pitchFamily="34" charset="0"/>
              </a:rPr>
              <a:t>etc</a:t>
            </a:r>
            <a:r>
              <a:rPr lang="en-US" sz="2400" dirty="0">
                <a:latin typeface="Candara Light" panose="020E0502030303020204" pitchFamily="34" charset="0"/>
              </a:rPr>
              <a:t>).  </a:t>
            </a:r>
          </a:p>
          <a:p>
            <a:pPr marL="0" indent="0">
              <a:buNone/>
            </a:pPr>
            <a:r>
              <a:rPr lang="en-US" sz="2400" dirty="0">
                <a:latin typeface="Candara Light" panose="020E0502030303020204" pitchFamily="34" charset="0"/>
              </a:rPr>
              <a:t>- The college must accept you before we can do anything. </a:t>
            </a:r>
          </a:p>
          <a:p>
            <a:pPr marL="0" indent="0">
              <a:buNone/>
            </a:pPr>
            <a:r>
              <a:rPr lang="en-US" sz="2400" dirty="0">
                <a:latin typeface="Candara Light" panose="020E0502030303020204" pitchFamily="34" charset="0"/>
              </a:rPr>
              <a:t>- Once you have applied, sent your transcripts and completed the steps on gafutures.org you will need to set up a meeting with your counselor.</a:t>
            </a:r>
          </a:p>
        </p:txBody>
      </p:sp>
      <p:pic>
        <p:nvPicPr>
          <p:cNvPr id="4" name="Picture 4" descr="Image preview">
            <a:extLst>
              <a:ext uri="{FF2B5EF4-FFF2-40B4-BE49-F238E27FC236}">
                <a16:creationId xmlns:a16="http://schemas.microsoft.com/office/drawing/2014/main" id="{3B82A902-C793-4ADA-32A5-4D4A02EF2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723" y="1919461"/>
            <a:ext cx="3918185" cy="39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04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C23AA-8F42-1F96-7F5F-8C6EBB17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latin typeface="Candara Light" panose="020E0502030303020204" pitchFamily="34" charset="0"/>
              </a:rPr>
              <a:t>PCCA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09AB7-E444-5325-7BF9-D7814BFF4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>
                <a:latin typeface="Candara Light" panose="020E0502030303020204" pitchFamily="34" charset="0"/>
              </a:rPr>
              <a:t>PCCA has 4 pathways that you take:</a:t>
            </a:r>
          </a:p>
          <a:p>
            <a:pPr lvl="1"/>
            <a:r>
              <a:rPr lang="en-US" sz="4000" dirty="0">
                <a:latin typeface="Candara Light" panose="020E0502030303020204" pitchFamily="34" charset="0"/>
              </a:rPr>
              <a:t>Nursing</a:t>
            </a:r>
          </a:p>
          <a:p>
            <a:pPr lvl="1"/>
            <a:r>
              <a:rPr lang="en-US" sz="4000" dirty="0">
                <a:latin typeface="Candara Light" panose="020E0502030303020204" pitchFamily="34" charset="0"/>
              </a:rPr>
              <a:t>Cybersecurity</a:t>
            </a:r>
          </a:p>
          <a:p>
            <a:pPr lvl="1"/>
            <a:r>
              <a:rPr lang="en-US" sz="4000" dirty="0">
                <a:latin typeface="Candara Light" panose="020E0502030303020204" pitchFamily="34" charset="0"/>
              </a:rPr>
              <a:t>Energy (Linemen training)</a:t>
            </a:r>
          </a:p>
          <a:p>
            <a:pPr lvl="1"/>
            <a:r>
              <a:rPr lang="en-US" sz="4000" dirty="0">
                <a:latin typeface="Candara Light" panose="020E0502030303020204" pitchFamily="34" charset="0"/>
              </a:rPr>
              <a:t>Mechatronics</a:t>
            </a:r>
          </a:p>
          <a:p>
            <a:pPr marL="201168" lvl="1" indent="0">
              <a:buNone/>
            </a:pPr>
            <a:r>
              <a:rPr lang="en-US" sz="2800" dirty="0">
                <a:latin typeface="Candara Light" panose="020E0502030303020204" pitchFamily="34" charset="0"/>
              </a:rPr>
              <a:t>Complete the QR code to receive more info.</a:t>
            </a:r>
          </a:p>
        </p:txBody>
      </p:sp>
      <p:pic>
        <p:nvPicPr>
          <p:cNvPr id="4" name="Picture 3" descr="A qr code with a dinosaur&#10;&#10;Description automatically generated">
            <a:extLst>
              <a:ext uri="{FF2B5EF4-FFF2-40B4-BE49-F238E27FC236}">
                <a16:creationId xmlns:a16="http://schemas.microsoft.com/office/drawing/2014/main" id="{653AFBA6-DC1A-32E0-FA2A-6B19581C2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076" y="1737360"/>
            <a:ext cx="3710963" cy="371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4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8CB65-07D1-5F49-3C09-C7F681A6D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Minimum</a:t>
            </a:r>
            <a:r>
              <a:rPr lang="en-US" sz="6600" b="1" dirty="0"/>
              <a:t> </a:t>
            </a:r>
            <a:r>
              <a:rPr lang="en-US" sz="6600" dirty="0"/>
              <a:t>Day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06F3E-282A-F353-E3C6-4F512044E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- If you are requesting to have minimum day, you will need to complete the yellow form (with your parent’s signature) and turn that into your counselor.</a:t>
            </a:r>
          </a:p>
          <a:p>
            <a:r>
              <a:rPr lang="en-US" sz="3200" dirty="0"/>
              <a:t>- You can find the yellow form in the college &amp; career center. They are on the bookshelf on the left as soon as you walk into the C&amp;C center.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D7C4A4-524D-1D58-13B8-D5CDD64A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337" y="172190"/>
            <a:ext cx="5575552" cy="147433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to Sign up for the ACT or Sat?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CA74AF-54DE-9C05-86E4-918D19BFE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8" y="1306287"/>
            <a:ext cx="10650582" cy="456329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Students sign up for the ACT or SAT online: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ACT: </a:t>
            </a: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www.act.org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SAT: </a:t>
            </a:r>
            <a:r>
              <a:rPr lang="en-US" sz="2800" u="sng" dirty="0"/>
              <a:t>www.collegeboard.org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Sign Up now if student has not taken a test yet.  It is advised that juniors should take a SAT/ACT in the Spring.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Students must request official test scores from their ACT or SAT accounts when applying to colleges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Make sure to check for schedule conflicts when signing up for a test date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Check deadlines for college applications.</a:t>
            </a:r>
          </a:p>
        </p:txBody>
      </p:sp>
    </p:spTree>
    <p:extLst>
      <p:ext uri="{BB962C8B-B14F-4D97-AF65-F5344CB8AC3E}">
        <p14:creationId xmlns:p14="http://schemas.microsoft.com/office/powerpoint/2010/main" val="63030650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428</TotalTime>
  <Words>1564</Words>
  <Application>Microsoft Office PowerPoint</Application>
  <PresentationFormat>Widescreen</PresentationFormat>
  <Paragraphs>151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Gallery</vt:lpstr>
      <vt:lpstr>Rising Senior Night Class of 2025 </vt:lpstr>
      <vt:lpstr>Summary of Tonight’s Presentation </vt:lpstr>
      <vt:lpstr>HELP…I have a Senior in High School</vt:lpstr>
      <vt:lpstr>Course Requests</vt:lpstr>
      <vt:lpstr>Work-based Learning</vt:lpstr>
      <vt:lpstr>Dual Enrollment</vt:lpstr>
      <vt:lpstr>PCCA OPTIONS</vt:lpstr>
      <vt:lpstr>Minimum Day Form</vt:lpstr>
      <vt:lpstr>How to Sign up for the ACT or Sat? </vt:lpstr>
      <vt:lpstr>FREE SAT Practice from Khan Academy</vt:lpstr>
      <vt:lpstr>Not everyone will make the decision to go to college or technical college next year…..</vt:lpstr>
      <vt:lpstr>www.gafutures.org</vt:lpstr>
      <vt:lpstr>HOPE Scholarship</vt:lpstr>
      <vt:lpstr>Hope Scholarship Continued…</vt:lpstr>
      <vt:lpstr>Common Problems with HOPE GPA</vt:lpstr>
      <vt:lpstr>How to Request your Transcript </vt:lpstr>
      <vt:lpstr>If your student is going to be a College Athlete…</vt:lpstr>
      <vt:lpstr>Financial Aid Opportunities &amp; Scholarships</vt:lpstr>
      <vt:lpstr>PowerPoint Presentation</vt:lpstr>
      <vt:lpstr>Senior Letter</vt:lpstr>
      <vt:lpstr>Senior Pictures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Rising Senior Info </dc:title>
  <dc:creator>Kirstie Mosier</dc:creator>
  <cp:lastModifiedBy>Kirstie Mosier</cp:lastModifiedBy>
  <cp:revision>2</cp:revision>
  <dcterms:created xsi:type="dcterms:W3CDTF">2024-02-16T15:48:14Z</dcterms:created>
  <dcterms:modified xsi:type="dcterms:W3CDTF">2024-04-25T15:31:48Z</dcterms:modified>
</cp:coreProperties>
</file>