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3" r:id="rId5"/>
  </p:sldMasterIdLst>
  <p:notesMasterIdLst>
    <p:notesMasterId r:id="rId30"/>
  </p:notesMasterIdLst>
  <p:sldIdLst>
    <p:sldId id="257" r:id="rId6"/>
    <p:sldId id="413" r:id="rId7"/>
    <p:sldId id="407" r:id="rId8"/>
    <p:sldId id="399" r:id="rId9"/>
    <p:sldId id="403" r:id="rId10"/>
    <p:sldId id="411" r:id="rId11"/>
    <p:sldId id="424" r:id="rId12"/>
    <p:sldId id="391" r:id="rId13"/>
    <p:sldId id="408" r:id="rId14"/>
    <p:sldId id="264" r:id="rId15"/>
    <p:sldId id="428" r:id="rId16"/>
    <p:sldId id="427" r:id="rId17"/>
    <p:sldId id="392" r:id="rId18"/>
    <p:sldId id="370" r:id="rId19"/>
    <p:sldId id="410" r:id="rId20"/>
    <p:sldId id="269" r:id="rId21"/>
    <p:sldId id="425" r:id="rId22"/>
    <p:sldId id="338" r:id="rId23"/>
    <p:sldId id="347" r:id="rId24"/>
    <p:sldId id="400" r:id="rId25"/>
    <p:sldId id="401" r:id="rId26"/>
    <p:sldId id="426" r:id="rId27"/>
    <p:sldId id="396" r:id="rId28"/>
    <p:sldId id="398" r:id="rId2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B8BE021-E673-4001-9571-86916DE0335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352F908-8565-4B7E-B092-D82C7FD960E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4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3960D81A-3D24-4412-9CC4-F40B67C3A85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F42F81DE-6DA5-4928-9DD4-26BC1860399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7" y="4416427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6A5589D5-3763-4B95-BCA3-0FE546C231A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676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41551B04-EE1D-484E-BAE2-1C3B3F44FD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40" y="8829676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E55E1F1-9082-4C56-A60A-844A068D6A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55E1F1-9082-4C56-A60A-844A068D6A7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9896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55E1F1-9082-4C56-A60A-844A068D6A7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8881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0F9E5B7D-0A74-49DA-A6DF-E369D41A17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1F2A8690-C44E-4AA2-9242-78D733756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752C198D-60C6-4BEA-B0CC-C81FD51336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874" indent="-28572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882" indent="-22857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036" indent="-22857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188" indent="-22857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342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496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8648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5802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1921470-86C5-43D6-ACD5-9A779EFE26C5}" type="slidenum">
              <a:rPr lang="en-US" altLang="en-US"/>
              <a:pPr/>
              <a:t>24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pPr>
              <a:defRPr/>
            </a:pPr>
            <a:fld id="{22AFB6AF-BDDE-46BC-88D2-7CE0C9655C6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980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1845E-C9A5-4F3B-95D5-C94E78B33FC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685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3CA1845E-C9A5-4F3B-95D5-C94E78B33FC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7771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3CA1845E-C9A5-4F3B-95D5-C94E78B33FC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4188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3CA1845E-C9A5-4F3B-95D5-C94E78B33FC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0420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1845E-C9A5-4F3B-95D5-C94E78B33FC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3625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1845E-C9A5-4F3B-95D5-C94E78B33FC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6521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1845E-C9A5-4F3B-95D5-C94E78B33FC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5849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3CA1845E-C9A5-4F3B-95D5-C94E78B33FC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052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00DC2B24-A659-4791-9A57-D412890EC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0C9F1B0-A7EA-4B6B-9B59-849E2068A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DF8D7723-9C89-4561-8069-72EDA652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48FE2-F813-466E-A4D9-AD888F966E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298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1845E-C9A5-4F3B-95D5-C94E78B33FC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430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pPr>
              <a:defRPr/>
            </a:pPr>
            <a:fld id="{8E4450BD-E2A2-40D4-9D28-BB897C5A1A5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310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1845E-C9A5-4F3B-95D5-C94E78B33FC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24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1845E-C9A5-4F3B-95D5-C94E78B33FC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286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18145-0B09-43AA-9285-3A0C067C008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690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994D4-EB47-4B76-A885-AB9FAFE6795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901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1845E-C9A5-4F3B-95D5-C94E78B33FC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982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93EFC-E42F-4998-AFF3-28CFDC5B0F3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585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A1845E-C9A5-4F3B-95D5-C94E78B33FC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6222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64" r:id="rId1"/>
    <p:sldLayoutId id="2147484465" r:id="rId2"/>
    <p:sldLayoutId id="2147484466" r:id="rId3"/>
    <p:sldLayoutId id="2147484467" r:id="rId4"/>
    <p:sldLayoutId id="2147484468" r:id="rId5"/>
    <p:sldLayoutId id="2147484469" r:id="rId6"/>
    <p:sldLayoutId id="2147484470" r:id="rId7"/>
    <p:sldLayoutId id="2147484471" r:id="rId8"/>
    <p:sldLayoutId id="2147484472" r:id="rId9"/>
    <p:sldLayoutId id="2147484473" r:id="rId10"/>
    <p:sldLayoutId id="2147484474" r:id="rId11"/>
    <p:sldLayoutId id="2147484475" r:id="rId12"/>
    <p:sldLayoutId id="2147484476" r:id="rId13"/>
    <p:sldLayoutId id="2147484477" r:id="rId14"/>
    <p:sldLayoutId id="2147484478" r:id="rId15"/>
    <p:sldLayoutId id="2147484479" r:id="rId16"/>
    <p:sldLayoutId id="2147484480" r:id="rId17"/>
    <p:sldLayoutId id="2147484481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futures.org/media/113398/final-qg-quick-guide-user-apply-to-college.pdf" TargetMode="External"/><Relationship Id="rId2" Type="http://schemas.openxmlformats.org/officeDocument/2006/relationships/hyperlink" Target="http://www.gafutures.org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auldingga.scriborder.com/" TargetMode="External"/><Relationship Id="rId2" Type="http://schemas.openxmlformats.org/officeDocument/2006/relationships/hyperlink" Target="https://www.gafutures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afutures.org/media/113401/final-qg-quick-guide-user-requesting-transcript-through-gafutures.pdf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studentaid.gov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spendley@paulding.k12.ga.us" TargetMode="External"/><Relationship Id="rId3" Type="http://schemas.openxmlformats.org/officeDocument/2006/relationships/image" Target="../media/image4.jpeg"/><Relationship Id="rId7" Type="http://schemas.openxmlformats.org/officeDocument/2006/relationships/hyperlink" Target="mailto:chightower@paulding.k12.ga.us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aclarkedaniel@paulding.k12.ga.us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hyperlink" Target="mailto:mrussell@paulding.k12.ga.u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ulding.k12.ga.us/Domain/40" TargetMode="External"/><Relationship Id="rId2" Type="http://schemas.openxmlformats.org/officeDocument/2006/relationships/hyperlink" Target="https://paulding.instructure.com/courses/209339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paulding.k12.ga.us/counseling" TargetMode="External"/><Relationship Id="rId5" Type="http://schemas.openxmlformats.org/officeDocument/2006/relationships/hyperlink" Target="http://www.gafutures.org/" TargetMode="External"/><Relationship Id="rId4" Type="http://schemas.openxmlformats.org/officeDocument/2006/relationships/hyperlink" Target="https://counselingsphs.weebly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paulding.k12.ga.us/counseli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t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ollegereadiness.collegeboard.org/about/benefits/khan-academypractic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science.com/" TargetMode="External"/><Relationship Id="rId2" Type="http://schemas.openxmlformats.org/officeDocument/2006/relationships/hyperlink" Target="https://www.gafutures.org/career-exploratio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A9D8E59-4FF4-4358-B3AA-AF00D9323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516" y="1553592"/>
            <a:ext cx="8016536" cy="2317072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sz="5600" dirty="0">
                <a:solidFill>
                  <a:schemeClr val="tx1"/>
                </a:solidFill>
              </a:rPr>
            </a:br>
            <a:br>
              <a:rPr lang="en-US" altLang="en-US" sz="5600" dirty="0">
                <a:solidFill>
                  <a:schemeClr val="tx1"/>
                </a:solidFill>
              </a:rPr>
            </a:br>
            <a:br>
              <a:rPr lang="en-US" altLang="en-US" sz="5600" dirty="0">
                <a:solidFill>
                  <a:schemeClr val="tx1"/>
                </a:solidFill>
              </a:rPr>
            </a:br>
            <a:br>
              <a:rPr lang="en-US" altLang="en-US" sz="5600" dirty="0">
                <a:solidFill>
                  <a:schemeClr val="tx1"/>
                </a:solidFill>
              </a:rPr>
            </a:br>
            <a:r>
              <a:rPr altLang="en-US" sz="5600" dirty="0">
                <a:solidFill>
                  <a:schemeClr val="tx1"/>
                </a:solidFill>
              </a:rPr>
              <a:t> </a:t>
            </a:r>
            <a:br>
              <a:rPr altLang="en-US" sz="5600" dirty="0">
                <a:solidFill>
                  <a:schemeClr val="tx1"/>
                </a:solidFill>
              </a:rPr>
            </a:br>
            <a:br>
              <a:rPr lang="en-US" altLang="en-US" sz="5600" dirty="0">
                <a:solidFill>
                  <a:schemeClr val="tx1"/>
                </a:solidFill>
              </a:rPr>
            </a:br>
            <a:r>
              <a:rPr lang="en-US" altLang="en-US" sz="4400" b="1" dirty="0">
                <a:solidFill>
                  <a:schemeClr val="tx1"/>
                </a:solidFill>
              </a:rPr>
              <a:t>Class of 202</a:t>
            </a:r>
            <a:r>
              <a:rPr lang="en-US" altLang="en-US" sz="4400" b="1" dirty="0"/>
              <a:t>4</a:t>
            </a:r>
            <a:br>
              <a:rPr lang="en-US" altLang="en-US" sz="5600" dirty="0">
                <a:solidFill>
                  <a:schemeClr val="tx1"/>
                </a:solidFill>
              </a:rPr>
            </a:br>
            <a:r>
              <a:rPr lang="en-US" altLang="en-US" sz="3600" dirty="0">
                <a:solidFill>
                  <a:schemeClr val="tx1"/>
                </a:solidFill>
              </a:rPr>
              <a:t>Mission Possible: </a:t>
            </a:r>
            <a:br>
              <a:rPr lang="en-US" altLang="en-US" sz="3600" dirty="0">
                <a:solidFill>
                  <a:schemeClr val="tx1"/>
                </a:solidFill>
              </a:rPr>
            </a:br>
            <a:r>
              <a:rPr lang="en-US" altLang="en-US" sz="3600" dirty="0">
                <a:solidFill>
                  <a:schemeClr val="tx1"/>
                </a:solidFill>
              </a:rPr>
              <a:t>Graduation and Beyond</a:t>
            </a:r>
            <a:br>
              <a:rPr lang="en-US" altLang="en-US" sz="3600" dirty="0">
                <a:solidFill>
                  <a:schemeClr val="tx1"/>
                </a:solidFill>
              </a:rPr>
            </a:br>
            <a:endParaRPr altLang="en-US" sz="3600" dirty="0"/>
          </a:p>
        </p:txBody>
      </p:sp>
      <p:pic>
        <p:nvPicPr>
          <p:cNvPr id="7171" name="Picture 3" descr="MPj03141640000[1]">
            <a:extLst>
              <a:ext uri="{FF2B5EF4-FFF2-40B4-BE49-F238E27FC236}">
                <a16:creationId xmlns:a16="http://schemas.microsoft.com/office/drawing/2014/main" id="{0B9BB519-7538-4DE7-91DB-910466BBC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95308"/>
            <a:ext cx="1371600" cy="110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>
            <a:extLst>
              <a:ext uri="{FF2B5EF4-FFF2-40B4-BE49-F238E27FC236}">
                <a16:creationId xmlns:a16="http://schemas.microsoft.com/office/drawing/2014/main" id="{88E558B3-693A-4CF0-BE38-89EAEBA2E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6959" y="3595456"/>
            <a:ext cx="60812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3200" b="1" i="1" dirty="0">
                <a:latin typeface="Bookman Old Style" panose="02050604050505020204" pitchFamily="18" charset="0"/>
              </a:rPr>
              <a:t>Welcome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3200" b="1" i="1" dirty="0">
                <a:latin typeface="Bookman Old Style" panose="02050604050505020204" pitchFamily="18" charset="0"/>
              </a:rPr>
              <a:t>SPHS Senior Parents and Students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286C05E-AB03-4DA3-A19E-089F7BED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600" dirty="0">
                <a:solidFill>
                  <a:srgbClr val="0070C0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www.GAfutures.org</a:t>
            </a:r>
            <a:br>
              <a:rPr lang="en-US" altLang="en-US" sz="2600" dirty="0">
                <a:latin typeface="Arial" panose="020B0604020202020204" pitchFamily="34" charset="0"/>
              </a:rPr>
            </a:br>
            <a:endParaRPr lang="en-US" altLang="en-US" sz="2600" dirty="0">
              <a:latin typeface="Arial" panose="020B0604020202020204" pitchFamily="34" charset="0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B293D20-2D0F-4C71-A73A-AF894467F5E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24109"/>
            <a:ext cx="8001000" cy="3843291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en-US" altLang="en-US" sz="2600" b="1" dirty="0">
                <a:ea typeface="+mn-ea"/>
              </a:rPr>
              <a:t>Why </a:t>
            </a:r>
            <a:r>
              <a:rPr lang="en-US" altLang="en-US" sz="2600" b="1" dirty="0"/>
              <a:t>Is Gafutures important to my student?</a:t>
            </a:r>
            <a:endParaRPr lang="en-US" altLang="en-US" sz="2600" b="1" dirty="0">
              <a:ea typeface="+mn-ea"/>
            </a:endParaRP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altLang="en-US" sz="1900" dirty="0"/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en-US" altLang="en-US" sz="1900" b="1" dirty="0"/>
              <a:t>Gafutures helps students:</a:t>
            </a:r>
          </a:p>
          <a:p>
            <a:pPr lvl="1">
              <a:lnSpc>
                <a:spcPct val="80000"/>
              </a:lnSpc>
              <a:buFontTx/>
              <a:buChar char="•"/>
              <a:defRPr/>
            </a:pPr>
            <a:r>
              <a:rPr lang="en-US" altLang="en-US" sz="1900" dirty="0">
                <a:ea typeface="+mn-ea"/>
              </a:rPr>
              <a:t>Explore options after high school including in-state colleges, universities, and technical colleges</a:t>
            </a:r>
            <a:r>
              <a:rPr lang="en-US" altLang="en-US" sz="1900" dirty="0"/>
              <a:t> </a:t>
            </a:r>
            <a:endParaRPr lang="en-US" altLang="en-US" sz="1900" dirty="0">
              <a:ea typeface="+mn-ea"/>
            </a:endParaRPr>
          </a:p>
          <a:p>
            <a:pPr lvl="1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altLang="en-US" sz="1900" dirty="0">
                <a:ea typeface="+mn-ea"/>
              </a:rPr>
              <a:t>Understand the HOPE scholarship, HOPE grant, HOPE qualifications, state loans,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en-US" altLang="en-US" sz="1900" dirty="0"/>
              <a:t>      s</a:t>
            </a:r>
            <a:r>
              <a:rPr lang="en-US" altLang="en-US" sz="1900" dirty="0">
                <a:ea typeface="+mn-ea"/>
              </a:rPr>
              <a:t>cholarship search, and more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900" b="1" dirty="0">
                <a:ea typeface="+mn-ea"/>
              </a:rPr>
              <a:t>Review the HOPE GPA and rigor requirements</a:t>
            </a:r>
            <a:endParaRPr lang="en-US" altLang="en-US" sz="1900" b="1" dirty="0"/>
          </a:p>
          <a:p>
            <a:pPr lvl="1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altLang="en-US" sz="1900" b="1" dirty="0">
                <a:solidFill>
                  <a:srgbClr val="FF0000"/>
                </a:solidFill>
                <a:ea typeface="+mn-ea"/>
              </a:rPr>
              <a:t>Request that an electronic transcript be sent to a in-state technical college, college or university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altLang="en-US" sz="1900" dirty="0">
                <a:ea typeface="+mn-ea"/>
              </a:rPr>
              <a:t>Process college, university, and technical college applications for in-state schools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altLang="en-US" sz="1600" i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https://www.gafutures.org/media/113398/final-qg-quick-guide-user-apply-to-college.pdf</a:t>
            </a:r>
            <a:r>
              <a:rPr lang="en-US" altLang="en-US" sz="1600" i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</a:rPr>
              <a:t> </a:t>
            </a:r>
            <a:endParaRPr lang="en-US" altLang="en-US" sz="1900" dirty="0">
              <a:ea typeface="+mn-ea"/>
            </a:endParaRPr>
          </a:p>
          <a:p>
            <a:pPr lvl="1">
              <a:lnSpc>
                <a:spcPct val="80000"/>
              </a:lnSpc>
              <a:buFontTx/>
              <a:buChar char="•"/>
              <a:defRPr/>
            </a:pPr>
            <a:r>
              <a:rPr lang="en-US" altLang="en-US" sz="2000" b="1" dirty="0">
                <a:solidFill>
                  <a:schemeClr val="tx1"/>
                </a:solidFill>
                <a:ea typeface="+mn-ea"/>
              </a:rPr>
              <a:t>NOTE: GAfutures account must have a good, working email.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  <a:defRPr/>
            </a:pPr>
            <a:endParaRPr lang="en-US" altLang="en-US" sz="1900" dirty="0">
              <a:ea typeface="+mn-ea"/>
            </a:endParaRPr>
          </a:p>
          <a:p>
            <a:pPr marL="318770" lvl="1" indent="0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endParaRPr lang="en-US" altLang="en-US" sz="1900" dirty="0"/>
          </a:p>
          <a:p>
            <a:pPr lvl="1" eaLnBrk="1" hangingPunct="1">
              <a:lnSpc>
                <a:spcPct val="80000"/>
              </a:lnSpc>
              <a:buFontTx/>
              <a:buChar char="•"/>
              <a:defRPr/>
            </a:pPr>
            <a:endParaRPr lang="en-US" altLang="en-US" sz="1900" dirty="0"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100" dirty="0">
              <a:ea typeface="+mn-ea"/>
            </a:endParaRPr>
          </a:p>
        </p:txBody>
      </p:sp>
      <p:pic>
        <p:nvPicPr>
          <p:cNvPr id="10245" name="Picture 1">
            <a:extLst>
              <a:ext uri="{FF2B5EF4-FFF2-40B4-BE49-F238E27FC236}">
                <a16:creationId xmlns:a16="http://schemas.microsoft.com/office/drawing/2014/main" id="{DF702DCE-62AD-4B37-A3C5-110B0F0DB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29" y="1114426"/>
            <a:ext cx="3018408" cy="81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663D2-9C71-1F73-1C7E-809298621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HOPE Scholarship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DD2FA-2BB5-6CE7-AE5E-0DF9C6E65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1400" dirty="0"/>
              <a:t>Georgia’s HOPE Scholarship is available to Georgia residents who have demonstrated academic achievement. The scholarship provides money to assist students with the educational costs of attending a HOPE eligible postsecondary institution located in Georgia.</a:t>
            </a:r>
          </a:p>
          <a:p>
            <a:r>
              <a:rPr lang="en-US" sz="1400" dirty="0"/>
              <a:t>The HOPE scholarship is determined by GSFC, by the calculation of all academic core courses that a student has taken and completed (grades 9-12).                                                              </a:t>
            </a:r>
            <a:r>
              <a:rPr lang="en-US" sz="1300" b="1" i="1" dirty="0"/>
              <a:t>(This is NOT your student’s overall GPA and what you see on their SPHS Transcript)</a:t>
            </a:r>
          </a:p>
          <a:p>
            <a:r>
              <a:rPr lang="en-US" sz="1400" dirty="0"/>
              <a:t>Students must have a HOPE GPA of 3.0</a:t>
            </a:r>
          </a:p>
          <a:p>
            <a:r>
              <a:rPr lang="en-US" sz="1400" dirty="0"/>
              <a:t>Students must have 4 “rigorous” academic courses to qualify for the HOPE Scholarship.</a:t>
            </a:r>
          </a:p>
          <a:p>
            <a:r>
              <a:rPr lang="en-US" sz="1400" dirty="0"/>
              <a:t>Georgia Student Finance Commission Rigorous Course Chart is located on GAfutures.</a:t>
            </a:r>
          </a:p>
          <a:p>
            <a:r>
              <a:rPr lang="en-US" sz="1400" dirty="0"/>
              <a:t>Double-check that you will have met the rigor course requirement by the end of the year. </a:t>
            </a:r>
          </a:p>
          <a:p>
            <a:r>
              <a:rPr lang="en-US" sz="1400" dirty="0"/>
              <a:t>Courses taken during middle school do not count.</a:t>
            </a:r>
          </a:p>
          <a:p>
            <a:r>
              <a:rPr lang="en-US" sz="1400" dirty="0"/>
              <a:t>Both passing and failing grades in the core courses count.</a:t>
            </a:r>
          </a:p>
          <a:p>
            <a:r>
              <a:rPr lang="en-US" sz="1400" dirty="0"/>
              <a:t>Remember to monitor your HOPE GPA via your GAFutures account.</a:t>
            </a:r>
          </a:p>
          <a:p>
            <a:r>
              <a:rPr lang="en-US" sz="1400" dirty="0"/>
              <a:t>Apply by filling out the Free Application for Federal Student Aid (FAFSA) or the online Georgia Student Finance Application (GSFAPP)</a:t>
            </a:r>
          </a:p>
        </p:txBody>
      </p:sp>
    </p:spTree>
    <p:extLst>
      <p:ext uri="{BB962C8B-B14F-4D97-AF65-F5344CB8AC3E}">
        <p14:creationId xmlns:p14="http://schemas.microsoft.com/office/powerpoint/2010/main" val="1407644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1478D-5E2E-2E81-D97F-2C184E1D8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HOPE GPA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68C7A-E2AD-8C9E-1F4E-CE3F5BCD7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If a student does not have these three key fields correct in our Student Information System as well as in their GAfutures.org Profile, there will be NO HOPE Scholarship: </a:t>
            </a:r>
          </a:p>
          <a:p>
            <a:endParaRPr lang="en-US" sz="1400" dirty="0"/>
          </a:p>
          <a:p>
            <a:pPr lvl="1"/>
            <a:r>
              <a:rPr lang="en-US" sz="1200" dirty="0"/>
              <a:t>Legal name that is on birth certificate</a:t>
            </a:r>
          </a:p>
          <a:p>
            <a:pPr lvl="1"/>
            <a:r>
              <a:rPr lang="en-US" sz="1200" dirty="0"/>
              <a:t>Social Security Number</a:t>
            </a:r>
          </a:p>
          <a:p>
            <a:pPr lvl="1"/>
            <a:r>
              <a:rPr lang="en-US" sz="1200" dirty="0"/>
              <a:t>Birth Date</a:t>
            </a:r>
          </a:p>
          <a:p>
            <a:pPr lvl="1"/>
            <a:endParaRPr lang="en-US" sz="1200" dirty="0"/>
          </a:p>
          <a:p>
            <a:r>
              <a:rPr lang="en-US" sz="1400" dirty="0"/>
              <a:t>All of the about items must match on:</a:t>
            </a:r>
          </a:p>
          <a:p>
            <a:endParaRPr lang="en-US" sz="1400" dirty="0"/>
          </a:p>
          <a:p>
            <a:pPr lvl="1"/>
            <a:r>
              <a:rPr lang="en-US" sz="1200" dirty="0"/>
              <a:t>Infinite Campus</a:t>
            </a:r>
          </a:p>
          <a:p>
            <a:pPr lvl="1"/>
            <a:r>
              <a:rPr lang="en-US" sz="1200" dirty="0"/>
              <a:t>GAfutures.org</a:t>
            </a:r>
          </a:p>
          <a:p>
            <a:pPr lvl="1"/>
            <a:r>
              <a:rPr lang="en-US" sz="1200" dirty="0"/>
              <a:t>FAFSA</a:t>
            </a:r>
          </a:p>
          <a:p>
            <a:pPr lvl="1"/>
            <a:r>
              <a:rPr lang="en-US" sz="1200" dirty="0"/>
              <a:t>College Admissions Documents</a:t>
            </a:r>
          </a:p>
          <a:p>
            <a:pPr lvl="1"/>
            <a:r>
              <a:rPr lang="en-US" sz="1200" dirty="0"/>
              <a:t>SAT/ACT</a:t>
            </a:r>
          </a:p>
          <a:p>
            <a:pPr lvl="1"/>
            <a:endParaRPr lang="en-US" sz="1200" dirty="0"/>
          </a:p>
          <a:p>
            <a:pPr marL="0" indent="0">
              <a:buNone/>
            </a:pPr>
            <a:r>
              <a:rPr lang="en-US" sz="1400" dirty="0"/>
              <a:t>**Remember HOPE GPA = 3.0</a:t>
            </a:r>
          </a:p>
        </p:txBody>
      </p:sp>
    </p:spTree>
    <p:extLst>
      <p:ext uri="{BB962C8B-B14F-4D97-AF65-F5344CB8AC3E}">
        <p14:creationId xmlns:p14="http://schemas.microsoft.com/office/powerpoint/2010/main" val="331711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5415F7C-DDD0-4335-8634-E6E1117165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3039" y="457200"/>
            <a:ext cx="7553740" cy="169119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ea typeface="+mj-ea"/>
              </a:rPr>
              <a:t>How to Request your Transcript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A3E5BA6-96A2-45F5-A7A9-B569EA866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altLang="en-US" sz="1800" dirty="0">
                <a:latin typeface="Georgia" panose="02040502050405020303" pitchFamily="18" charset="0"/>
              </a:rPr>
              <a:t>	</a:t>
            </a: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en-US" altLang="en-US" sz="1800" dirty="0">
              <a:latin typeface="Georgia" panose="02040502050405020303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en-US" altLang="en-US" sz="1800" dirty="0">
              <a:latin typeface="Georgia" panose="02040502050405020303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1800" dirty="0">
                <a:latin typeface="Georgia"/>
              </a:rPr>
              <a:t>	In-State Colleges Transcript Requests: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400" dirty="0">
                <a:latin typeface="Georgia" panose="02040502050405020303" pitchFamily="18" charset="0"/>
              </a:rPr>
              <a:t>Request via GAFutures – Technical, Public, and Private colleges. See steps in Senior Packet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altLang="en-US" sz="1800" u="sng" dirty="0">
                <a:solidFill>
                  <a:schemeClr val="bg1"/>
                </a:solidFill>
                <a:latin typeface="Georgia" panose="02040502050405020303" pitchFamily="18" charset="0"/>
                <a:ea typeface="MS PGothic" panose="020B060007020508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lang="en-US" altLang="en-US" sz="1800" dirty="0">
                <a:solidFill>
                  <a:srgbClr val="0070C0"/>
                </a:solidFill>
                <a:latin typeface="Georgia" panose="02040502050405020303" pitchFamily="18" charset="0"/>
                <a:ea typeface="MS PGothic" panose="020B060007020508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https://www.gafutures.org/ </a:t>
            </a:r>
            <a:r>
              <a:rPr lang="en-US" altLang="en-US" sz="1800" dirty="0">
                <a:solidFill>
                  <a:srgbClr val="0070C0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  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altLang="en-US" sz="1800" dirty="0">
              <a:solidFill>
                <a:srgbClr val="0070C0"/>
              </a:solidFill>
              <a:latin typeface="Georgia" panose="02040502050405020303" pitchFamily="18" charset="0"/>
              <a:ea typeface="MS PGothic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altLang="en-US" sz="1800" dirty="0">
                <a:latin typeface="Georgia"/>
              </a:rPr>
              <a:t>	Out-of-State Colleges: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400" dirty="0">
                <a:latin typeface="Georgia" panose="02040502050405020303" pitchFamily="18" charset="0"/>
              </a:rPr>
              <a:t>Request via PCSD Website through </a:t>
            </a:r>
            <a:r>
              <a:rPr lang="en-US" altLang="en-US" sz="1400" dirty="0" err="1">
                <a:latin typeface="Georgia" panose="02040502050405020303" pitchFamily="18" charset="0"/>
              </a:rPr>
              <a:t>Scriborder</a:t>
            </a:r>
            <a:r>
              <a:rPr lang="en-US" altLang="en-US" sz="1400" dirty="0">
                <a:latin typeface="Georgia" panose="02040502050405020303" pitchFamily="18" charset="0"/>
              </a:rPr>
              <a:t>. See steps in Senior Packet</a:t>
            </a:r>
          </a:p>
          <a:p>
            <a:pPr marL="31877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sz="1800" dirty="0">
                <a:latin typeface="Georgia" panose="02040502050405020303" pitchFamily="18" charset="0"/>
              </a:rPr>
              <a:t>		</a:t>
            </a:r>
            <a:r>
              <a:rPr lang="en-US" altLang="en-US" sz="1800" dirty="0">
                <a:solidFill>
                  <a:srgbClr val="0070C0"/>
                </a:solidFill>
                <a:latin typeface="Georgia" panose="020405020504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pauldingga.scriborder.com</a:t>
            </a:r>
            <a:endParaRPr lang="en-US" altLang="en-US" sz="1800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en-US" altLang="en-US" sz="1800" dirty="0">
              <a:latin typeface="Georgia" panose="02040502050405020303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1800" b="1" dirty="0">
                <a:latin typeface="Georgia" panose="02040502050405020303" pitchFamily="18" charset="0"/>
              </a:rPr>
              <a:t>	***There needs to be plenty of lead time for transcripts to    	accompany college and scholarship applications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E3411DF-9CB7-4F8A-9B05-DA3627B38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637" y="585926"/>
            <a:ext cx="8921363" cy="1099751"/>
          </a:xfrm>
        </p:spPr>
        <p:txBody>
          <a:bodyPr>
            <a:normAutofit fontScale="90000"/>
          </a:bodyPr>
          <a:lstStyle/>
          <a:p>
            <a:r>
              <a:rPr lang="en-US" altLang="en-US" sz="2000" b="1" dirty="0"/>
              <a:t>Requesting a Transcript</a:t>
            </a:r>
            <a:br>
              <a:rPr lang="en-US" altLang="en-US" sz="2000" dirty="0"/>
            </a:br>
            <a:br>
              <a:rPr lang="en-US" altLang="en-US" sz="2000" dirty="0"/>
            </a:br>
            <a:r>
              <a:rPr lang="en-US" altLang="en-US" sz="2400" b="1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https://www.gafutures.org/media/113401/final-qgquick-guide-user-requesting-transcript-through-gafutures.pdf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br>
              <a:rPr lang="en-US" altLang="en-US" dirty="0"/>
            </a:br>
            <a:endParaRPr lang="en-US" altLang="en-US" sz="2000" dirty="0"/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57354959-FC99-47C6-88E3-156D5C3166E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33413" y="2836863"/>
            <a:ext cx="2768600" cy="2859087"/>
          </a:xfrm>
        </p:spPr>
        <p:txBody>
          <a:bodyPr>
            <a:normAutofit/>
          </a:bodyPr>
          <a:lstStyle/>
          <a:p>
            <a:endParaRPr lang="en-US" altLang="en-US" dirty="0"/>
          </a:p>
        </p:txBody>
      </p:sp>
      <p:pic>
        <p:nvPicPr>
          <p:cNvPr id="12293" name="Picture 1">
            <a:extLst>
              <a:ext uri="{FF2B5EF4-FFF2-40B4-BE49-F238E27FC236}">
                <a16:creationId xmlns:a16="http://schemas.microsoft.com/office/drawing/2014/main" id="{1AD0DC86-F990-4F3C-A409-F346BAB09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0" y="1811045"/>
            <a:ext cx="3957170" cy="489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">
            <a:extLst>
              <a:ext uri="{FF2B5EF4-FFF2-40B4-BE49-F238E27FC236}">
                <a16:creationId xmlns:a16="http://schemas.microsoft.com/office/drawing/2014/main" id="{ED0B603A-2ED3-4770-B230-45288E0C9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1811045"/>
            <a:ext cx="3957170" cy="489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46A47-9F5D-42EF-ABC3-627CC41D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ea typeface="+mj-lt"/>
                <a:cs typeface="+mj-lt"/>
              </a:rPr>
              <a:t>If your student is going to be a College Athlete…</a:t>
            </a:r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2BA4A18-3F65-4DDA-8049-3FCB6FE3F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9470" y="2458527"/>
            <a:ext cx="7028802" cy="231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01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5">
            <a:extLst>
              <a:ext uri="{FF2B5EF4-FFF2-40B4-BE49-F238E27FC236}">
                <a16:creationId xmlns:a16="http://schemas.microsoft.com/office/drawing/2014/main" id="{4673BCAE-29F6-46BB-86AD-C04C4D253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375576"/>
            <a:ext cx="8229600" cy="1305018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altLang="en-US" dirty="0"/>
            </a:br>
            <a:br>
              <a:rPr lang="en-US" altLang="en-US" sz="2800" dirty="0"/>
            </a:br>
            <a:br>
              <a:rPr altLang="en-US" sz="2800" dirty="0"/>
            </a:br>
            <a:br>
              <a:rPr altLang="en-US" sz="2800" dirty="0"/>
            </a:br>
            <a:r>
              <a:rPr lang="en-US" altLang="en-US" sz="2800" dirty="0"/>
              <a:t>Financial Aid Opportunities &amp;</a:t>
            </a:r>
            <a:br>
              <a:rPr lang="en-US" altLang="en-US" sz="2800" dirty="0"/>
            </a:br>
            <a:r>
              <a:rPr lang="en-US" altLang="en-US" sz="2800" dirty="0"/>
              <a:t>Scholarships</a:t>
            </a:r>
            <a:br>
              <a:rPr lang="en-US" altLang="en-US" sz="2800" dirty="0"/>
            </a:br>
            <a:r>
              <a:rPr lang="en-US" altLang="en-US" sz="2800" dirty="0"/>
              <a:t>How will I get where I am going?</a:t>
            </a:r>
            <a:endParaRPr altLang="en-US" sz="2800" dirty="0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E30DBBF5-A09B-454D-8478-C4B7A6510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172570"/>
            <a:ext cx="6400800" cy="109728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FAFSA</a:t>
            </a:r>
            <a:r>
              <a:rPr lang="en-US" altLang="en-US" dirty="0"/>
              <a:t> (Free Application for Federal Student Aid) must be completed, even for HOPE Scholarship</a:t>
            </a:r>
          </a:p>
          <a:p>
            <a:pPr eaLnBrk="1" hangingPunct="1"/>
            <a:r>
              <a:rPr lang="en-US" alt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Website: Studentaid.gov</a:t>
            </a:r>
            <a:endParaRPr lang="en-US" altLang="en-US" dirty="0">
              <a:solidFill>
                <a:srgbClr val="0070C0"/>
              </a:solidFill>
            </a:endParaRPr>
          </a:p>
        </p:txBody>
      </p:sp>
      <p:pic>
        <p:nvPicPr>
          <p:cNvPr id="14340" name="Content Placeholder 3">
            <a:extLst>
              <a:ext uri="{FF2B5EF4-FFF2-40B4-BE49-F238E27FC236}">
                <a16:creationId xmlns:a16="http://schemas.microsoft.com/office/drawing/2014/main" id="{19C44B9D-6323-4CA9-8F62-0B00348DE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020" y="4603806"/>
            <a:ext cx="2908644" cy="132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440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9495-1296-C1DB-351E-FAA123928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Georgia Match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51086F-D92B-2E64-279C-89D6A1F5FC8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8888" y="2193925"/>
            <a:ext cx="3146223" cy="407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38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4">
            <a:extLst>
              <a:ext uri="{FF2B5EF4-FFF2-40B4-BE49-F238E27FC236}">
                <a16:creationId xmlns:a16="http://schemas.microsoft.com/office/drawing/2014/main" id="{075F2E7B-0885-40C2-B37F-C1FD61C44B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altLang="en-US" dirty="0"/>
              <a:t>Senior Letter</a:t>
            </a:r>
          </a:p>
        </p:txBody>
      </p:sp>
      <p:sp>
        <p:nvSpPr>
          <p:cNvPr id="29698" name="Rectangle 5">
            <a:extLst>
              <a:ext uri="{FF2B5EF4-FFF2-40B4-BE49-F238E27FC236}">
                <a16:creationId xmlns:a16="http://schemas.microsoft.com/office/drawing/2014/main" id="{39CEB9DF-DF55-417D-A135-ABBE973BFB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This is the guide to meeting graduation requirements!</a:t>
            </a:r>
          </a:p>
        </p:txBody>
      </p:sp>
      <p:pic>
        <p:nvPicPr>
          <p:cNvPr id="29700" name="Picture 6" descr="MC900366654[1]">
            <a:extLst>
              <a:ext uri="{FF2B5EF4-FFF2-40B4-BE49-F238E27FC236}">
                <a16:creationId xmlns:a16="http://schemas.microsoft.com/office/drawing/2014/main" id="{E2A4D857-40E6-4EDE-A22E-CD03DD5A0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14400"/>
            <a:ext cx="180975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F11B94C3-FA5E-493D-B281-1B795C9AD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en-US" altLang="en-US" dirty="0"/>
              <a:t>Senior Letter</a:t>
            </a:r>
          </a:p>
        </p:txBody>
      </p:sp>
      <p:pic>
        <p:nvPicPr>
          <p:cNvPr id="32771" name="Picture 1">
            <a:extLst>
              <a:ext uri="{FF2B5EF4-FFF2-40B4-BE49-F238E27FC236}">
                <a16:creationId xmlns:a16="http://schemas.microsoft.com/office/drawing/2014/main" id="{39614653-5855-4321-B1A8-AD3F1D281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">
            <a:extLst>
              <a:ext uri="{FF2B5EF4-FFF2-40B4-BE49-F238E27FC236}">
                <a16:creationId xmlns:a16="http://schemas.microsoft.com/office/drawing/2014/main" id="{D80AA174-9787-431C-835D-4F9EAC7D5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059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">
            <a:extLst>
              <a:ext uri="{FF2B5EF4-FFF2-40B4-BE49-F238E27FC236}">
                <a16:creationId xmlns:a16="http://schemas.microsoft.com/office/drawing/2014/main" id="{65C9D78C-C435-42AD-986A-E872D34FB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90600"/>
            <a:ext cx="9096375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3DB888-BEF2-4D60-9B1F-8738D156CF9F}"/>
              </a:ext>
            </a:extLst>
          </p:cNvPr>
          <p:cNvSpPr txBox="1"/>
          <p:nvPr/>
        </p:nvSpPr>
        <p:spPr>
          <a:xfrm>
            <a:off x="124287" y="1143000"/>
            <a:ext cx="146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2586B9-CAEC-4AA9-8607-A751B002C447}"/>
              </a:ext>
            </a:extLst>
          </p:cNvPr>
          <p:cNvSpPr txBox="1"/>
          <p:nvPr/>
        </p:nvSpPr>
        <p:spPr>
          <a:xfrm>
            <a:off x="4669654" y="951961"/>
            <a:ext cx="155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icture">
            <a:extLst>
              <a:ext uri="{FF2B5EF4-FFF2-40B4-BE49-F238E27FC236}">
                <a16:creationId xmlns:a16="http://schemas.microsoft.com/office/drawing/2014/main" id="{26938209-6DFA-41A4-83CE-307F7CDD6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643" y="1650817"/>
            <a:ext cx="864357" cy="107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">
            <a:extLst>
              <a:ext uri="{FF2B5EF4-FFF2-40B4-BE49-F238E27FC236}">
                <a16:creationId xmlns:a16="http://schemas.microsoft.com/office/drawing/2014/main" id="{56CBAA0E-EA8E-4331-82E1-16BA438FC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26" y="4116012"/>
            <a:ext cx="864356" cy="10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692920-34A7-4636-B1A4-7627941EB95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707643" y="4116013"/>
            <a:ext cx="864356" cy="112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7C70AC-E0C1-419A-8F5F-20B683A63001}"/>
              </a:ext>
            </a:extLst>
          </p:cNvPr>
          <p:cNvSpPr txBox="1"/>
          <p:nvPr/>
        </p:nvSpPr>
        <p:spPr>
          <a:xfrm>
            <a:off x="2235206" y="436097"/>
            <a:ext cx="4673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SPHS Senior Night </a:t>
            </a:r>
          </a:p>
          <a:p>
            <a:pPr algn="ctr"/>
            <a:r>
              <a:rPr lang="en-US" sz="3200" dirty="0"/>
              <a:t>Speaker Panel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92C88D-DA29-4938-A943-3ABCC9C5173B}"/>
              </a:ext>
            </a:extLst>
          </p:cNvPr>
          <p:cNvSpPr txBox="1"/>
          <p:nvPr/>
        </p:nvSpPr>
        <p:spPr>
          <a:xfrm>
            <a:off x="787790" y="2827605"/>
            <a:ext cx="234930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effectLst/>
                <a:latin typeface="PT Sans" panose="020B0503020203020204" pitchFamily="34" charset="0"/>
              </a:rPr>
              <a:t>​</a:t>
            </a:r>
            <a:r>
              <a:rPr lang="en-US" sz="1200" b="0" i="0" dirty="0">
                <a:effectLst/>
                <a:latin typeface="PT Sans" panose="020B0503020203020204" pitchFamily="34" charset="0"/>
              </a:rPr>
              <a:t>Mrs. Ayanna Clarke-Daniel</a:t>
            </a:r>
          </a:p>
          <a:p>
            <a:r>
              <a:rPr lang="en-US" sz="1200" dirty="0">
                <a:latin typeface="PT Sans" panose="020B0503020203020204" pitchFamily="34" charset="0"/>
              </a:rPr>
              <a:t>SPHS Counselor</a:t>
            </a:r>
            <a:br>
              <a:rPr lang="en-US" sz="1200" dirty="0"/>
            </a:br>
            <a:r>
              <a:rPr lang="en-US" sz="1100" dirty="0">
                <a:solidFill>
                  <a:srgbClr val="0070C0"/>
                </a:solidFill>
                <a:latin typeface="PT Sans" panose="020B05030202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aclarkedaniel@paulding.k12</a:t>
            </a:r>
            <a:r>
              <a:rPr lang="en-US" sz="1100" b="0" i="0" dirty="0">
                <a:solidFill>
                  <a:srgbClr val="0070C0"/>
                </a:solidFill>
                <a:effectLst/>
                <a:latin typeface="PT Sans" panose="020B05030202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.ga.us</a:t>
            </a:r>
            <a:endParaRPr lang="en-US" sz="1100" b="0" i="0" dirty="0">
              <a:solidFill>
                <a:srgbClr val="0070C0"/>
              </a:solidFill>
              <a:effectLst/>
              <a:latin typeface="PT Sans" panose="020B0503020203020204" pitchFamily="34" charset="0"/>
            </a:endParaRPr>
          </a:p>
          <a:p>
            <a:r>
              <a:rPr lang="en-US" sz="1200" dirty="0">
                <a:solidFill>
                  <a:srgbClr val="0070C0"/>
                </a:solidFill>
                <a:latin typeface="PT Sans" panose="020B0503020203020204" pitchFamily="34" charset="0"/>
              </a:rPr>
              <a:t>Students: A – Bal, T-Z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932EF8-A5A5-48EA-A3FC-43D958637A4B}"/>
              </a:ext>
            </a:extLst>
          </p:cNvPr>
          <p:cNvSpPr txBox="1"/>
          <p:nvPr/>
        </p:nvSpPr>
        <p:spPr>
          <a:xfrm>
            <a:off x="3137094" y="2827605"/>
            <a:ext cx="2545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A2A2A"/>
                </a:solidFill>
                <a:effectLst/>
                <a:latin typeface="PT Sans" panose="020B0503020203020204" pitchFamily="34" charset="0"/>
              </a:rPr>
              <a:t>​</a:t>
            </a:r>
            <a:r>
              <a:rPr lang="en-US" sz="1200" b="0" i="0" dirty="0">
                <a:effectLst/>
                <a:latin typeface="PT Sans" panose="020B0503020203020204" pitchFamily="34" charset="0"/>
              </a:rPr>
              <a:t>Mrs. Christie Hightower</a:t>
            </a:r>
          </a:p>
          <a:p>
            <a:r>
              <a:rPr lang="en-US" sz="1200" dirty="0">
                <a:latin typeface="PT Sans" panose="020B0503020203020204" pitchFamily="34" charset="0"/>
              </a:rPr>
              <a:t>SPHS Counselor</a:t>
            </a:r>
            <a:br>
              <a:rPr lang="en-US" sz="1200" dirty="0"/>
            </a:br>
            <a:r>
              <a:rPr lang="en-US" sz="1200" b="0" i="0" dirty="0">
                <a:solidFill>
                  <a:srgbClr val="0070C0"/>
                </a:solidFill>
                <a:effectLst/>
                <a:latin typeface="PT Sans" panose="020B0503020203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chightower@paulding.k12.ga.us</a:t>
            </a:r>
            <a:endParaRPr lang="en-US" sz="1200" b="0" i="0" dirty="0">
              <a:solidFill>
                <a:srgbClr val="0070C0"/>
              </a:solidFill>
              <a:effectLst/>
              <a:latin typeface="PT Sans" panose="020B0503020203020204" pitchFamily="34" charset="0"/>
            </a:endParaRPr>
          </a:p>
          <a:p>
            <a:r>
              <a:rPr lang="en-US" sz="1200" dirty="0">
                <a:solidFill>
                  <a:srgbClr val="0070C0"/>
                </a:solidFill>
                <a:latin typeface="PT Sans" panose="020B0503020203020204" pitchFamily="34" charset="0"/>
              </a:rPr>
              <a:t>Students: Ban - D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450565-5142-4092-970E-9A07C7F21621}"/>
              </a:ext>
            </a:extLst>
          </p:cNvPr>
          <p:cNvSpPr txBox="1"/>
          <p:nvPr/>
        </p:nvSpPr>
        <p:spPr>
          <a:xfrm>
            <a:off x="5922498" y="2827605"/>
            <a:ext cx="2545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rgbClr val="2A2A2A"/>
                </a:solidFill>
                <a:effectLst/>
                <a:latin typeface="PT Sans" panose="020B0503020203020204" pitchFamily="34" charset="0"/>
              </a:rPr>
              <a:t>​</a:t>
            </a:r>
            <a:r>
              <a:rPr lang="en-US" sz="1200" b="0" i="0" dirty="0">
                <a:effectLst/>
                <a:latin typeface="PT Sans" panose="020B0503020203020204" pitchFamily="34" charset="0"/>
              </a:rPr>
              <a:t>Ms. Kirstie Mosier</a:t>
            </a:r>
          </a:p>
          <a:p>
            <a:r>
              <a:rPr lang="en-US" sz="1200" dirty="0">
                <a:latin typeface="PT Sans" panose="020B0503020203020204" pitchFamily="34" charset="0"/>
              </a:rPr>
              <a:t>SPHS Counselor</a:t>
            </a:r>
            <a:br>
              <a:rPr lang="en-US" sz="1200" dirty="0"/>
            </a:br>
            <a:r>
              <a:rPr lang="en-US" sz="1200" u="sng" dirty="0">
                <a:solidFill>
                  <a:srgbClr val="0070C0"/>
                </a:solidFill>
              </a:rPr>
              <a:t>kmosier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PT Sans" panose="020B0503020203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@paulding.k12.ga.us</a:t>
            </a:r>
            <a:endParaRPr lang="en-US" sz="1200" b="0" i="0" dirty="0">
              <a:solidFill>
                <a:srgbClr val="0070C0"/>
              </a:solidFill>
              <a:effectLst/>
              <a:latin typeface="PT Sans" panose="020B0503020203020204" pitchFamily="34" charset="0"/>
            </a:endParaRPr>
          </a:p>
          <a:p>
            <a:r>
              <a:rPr lang="en-US" sz="1200" dirty="0">
                <a:solidFill>
                  <a:srgbClr val="0070C0"/>
                </a:solidFill>
                <a:latin typeface="PT Sans" panose="020B0503020203020204" pitchFamily="34" charset="0"/>
              </a:rPr>
              <a:t>Students: E-H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16FFB8-80C0-4F93-A595-710659AC3E54}"/>
              </a:ext>
            </a:extLst>
          </p:cNvPr>
          <p:cNvSpPr txBox="1"/>
          <p:nvPr/>
        </p:nvSpPr>
        <p:spPr>
          <a:xfrm>
            <a:off x="689317" y="5236812"/>
            <a:ext cx="2349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effectLst/>
                <a:latin typeface="PT Sans" panose="020B0503020203020204" pitchFamily="34" charset="0"/>
              </a:rPr>
              <a:t>Mrs. Shannon Allister</a:t>
            </a:r>
          </a:p>
          <a:p>
            <a:r>
              <a:rPr lang="en-US" sz="1200" dirty="0">
                <a:latin typeface="PT Sans" panose="020B0503020203020204" pitchFamily="34" charset="0"/>
              </a:rPr>
              <a:t>SPHS Counselor</a:t>
            </a:r>
            <a:br>
              <a:rPr lang="en-US" sz="1200" dirty="0"/>
            </a:br>
            <a:r>
              <a:rPr lang="en-US" sz="1200" b="0" i="0" dirty="0">
                <a:solidFill>
                  <a:srgbClr val="0070C0"/>
                </a:solidFill>
                <a:effectLst/>
                <a:latin typeface="PT Sans" panose="020B0503020203020204" pitchFamily="34" charset="0"/>
              </a:rPr>
              <a:t>​sallister@paulding.k12.ga.us</a:t>
            </a:r>
          </a:p>
          <a:p>
            <a:r>
              <a:rPr lang="en-US" sz="1200" dirty="0">
                <a:solidFill>
                  <a:srgbClr val="0070C0"/>
                </a:solidFill>
                <a:latin typeface="PT Sans" panose="020B0503020203020204" pitchFamily="34" charset="0"/>
              </a:rPr>
              <a:t>Students: I - N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B0BAB1-1023-4603-9F79-24D3A0013CA2}"/>
              </a:ext>
            </a:extLst>
          </p:cNvPr>
          <p:cNvSpPr txBox="1"/>
          <p:nvPr/>
        </p:nvSpPr>
        <p:spPr>
          <a:xfrm>
            <a:off x="3137095" y="5236812"/>
            <a:ext cx="2349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0" i="0">
                <a:solidFill>
                  <a:srgbClr val="2A2A2A"/>
                </a:solidFill>
                <a:effectLst/>
                <a:latin typeface="PT Sans" panose="020B050302020302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Mrs. Michelyn Russell</a:t>
            </a:r>
          </a:p>
          <a:p>
            <a:r>
              <a:rPr lang="en-US" dirty="0">
                <a:solidFill>
                  <a:schemeClr val="tx1"/>
                </a:solidFill>
              </a:rPr>
              <a:t>SPHS Lead Counselor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mrussell@paulding.k12.ga.us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Students O-S</a:t>
            </a:r>
          </a:p>
        </p:txBody>
      </p:sp>
      <p:pic>
        <p:nvPicPr>
          <p:cNvPr id="2060" name="Picture 12" descr="Benjamin Meadows">
            <a:extLst>
              <a:ext uri="{FF2B5EF4-FFF2-40B4-BE49-F238E27FC236}">
                <a16:creationId xmlns:a16="http://schemas.microsoft.com/office/drawing/2014/main" id="{BD9BD984-2990-43A4-BD91-D23D49CD6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467" y="3975652"/>
            <a:ext cx="981607" cy="126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ACB911-8096-41CC-ADFE-0A355356A48D}"/>
              </a:ext>
            </a:extLst>
          </p:cNvPr>
          <p:cNvSpPr txBox="1"/>
          <p:nvPr/>
        </p:nvSpPr>
        <p:spPr>
          <a:xfrm>
            <a:off x="5922498" y="5236812"/>
            <a:ext cx="2039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Mr. Ben Meadows</a:t>
            </a:r>
          </a:p>
          <a:p>
            <a:r>
              <a:rPr lang="en-US" sz="1200" dirty="0"/>
              <a:t>GSFC Representative</a:t>
            </a:r>
            <a:endParaRPr lang="en-US" sz="900" dirty="0"/>
          </a:p>
          <a:p>
            <a:r>
              <a:rPr lang="en-US" sz="1200" dirty="0">
                <a:solidFill>
                  <a:srgbClr val="0070C0"/>
                </a:solidFill>
              </a:rPr>
              <a:t>benm@gsfc.org</a:t>
            </a:r>
          </a:p>
        </p:txBody>
      </p:sp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4076B1DC-4B9F-CC4D-3AB0-55C570750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109" y="1650817"/>
            <a:ext cx="864357" cy="107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C1A86F-93BA-3B12-6644-3210D7C2B5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1775" y="1749287"/>
            <a:ext cx="960759" cy="100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9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918519E-2A92-4B85-B0AF-258B38664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0999"/>
            <a:ext cx="8153400" cy="197158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Senior Letter – Page 1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BADA3FC-CC2E-4217-B656-9151833FA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2966"/>
            <a:ext cx="8153400" cy="3932068"/>
          </a:xfrm>
        </p:spPr>
        <p:txBody>
          <a:bodyPr>
            <a:normAutofit fontScale="70000" lnSpcReduction="20000"/>
          </a:bodyPr>
          <a:lstStyle/>
          <a:p>
            <a:pPr eaLnBrk="1" hangingPunct="1"/>
            <a:endParaRPr lang="en-US" altLang="en-US" sz="2400" dirty="0">
              <a:latin typeface="Georgia" panose="02040502050405020303" pitchFamily="18" charset="0"/>
            </a:endParaRPr>
          </a:p>
          <a:p>
            <a:pPr eaLnBrk="1" hangingPunct="1"/>
            <a:endParaRPr lang="en-US" altLang="en-US" sz="2400" dirty="0">
              <a:latin typeface="Georgia" panose="02040502050405020303" pitchFamily="18" charset="0"/>
            </a:endParaRPr>
          </a:p>
          <a:p>
            <a:pPr eaLnBrk="1" hangingPunct="1"/>
            <a:endParaRPr lang="en-US" altLang="en-US" sz="2400" dirty="0">
              <a:latin typeface="Georgia" panose="02040502050405020303" pitchFamily="18" charset="0"/>
            </a:endParaRPr>
          </a:p>
          <a:p>
            <a:pPr marL="0" indent="0" eaLnBrk="1" hangingPunct="1">
              <a:buNone/>
            </a:pPr>
            <a:r>
              <a:rPr lang="en-US" altLang="en-US" dirty="0">
                <a:latin typeface="Georgia" panose="02040502050405020303" pitchFamily="18" charset="0"/>
              </a:rPr>
              <a:t>Graduation Requirement Chart</a:t>
            </a:r>
          </a:p>
          <a:p>
            <a:pPr marL="547370" lvl="1" eaLnBrk="1" hangingPunct="1"/>
            <a:r>
              <a:rPr lang="en-US" altLang="en-US" sz="2000" dirty="0">
                <a:latin typeface="Georgia" panose="02040502050405020303" pitchFamily="18" charset="0"/>
              </a:rPr>
              <a:t>Counselors have audited your senior’s transcript history.</a:t>
            </a:r>
          </a:p>
          <a:p>
            <a:pPr marL="547370" lvl="1" eaLnBrk="1" hangingPunct="1"/>
            <a:r>
              <a:rPr lang="en-US" altLang="en-US" sz="2000" dirty="0">
                <a:latin typeface="Georgia" panose="02040502050405020303" pitchFamily="18" charset="0"/>
              </a:rPr>
              <a:t>Please remember counselors are supporting your student to be a Pathway Completer with 3 sequential courses in CTAE or Fine Arts or World Language.</a:t>
            </a:r>
          </a:p>
          <a:p>
            <a:pPr marL="547370" lvl="1" eaLnBrk="1" hangingPunct="1"/>
            <a:r>
              <a:rPr lang="en-US" altLang="en-US" sz="2000" dirty="0">
                <a:latin typeface="Georgia"/>
                <a:ea typeface="MS PGothic"/>
              </a:rPr>
              <a:t>Counselors consult with students about meeting graduation requirements with three </a:t>
            </a:r>
            <a:r>
              <a:rPr lang="en-US" altLang="en-US" sz="2000" u="sng" dirty="0">
                <a:latin typeface="Georgia"/>
                <a:ea typeface="MS PGothic"/>
              </a:rPr>
              <a:t>full credits </a:t>
            </a:r>
            <a:r>
              <a:rPr lang="en-US" altLang="en-US" sz="2000" dirty="0">
                <a:latin typeface="Georgia"/>
                <a:ea typeface="MS PGothic"/>
              </a:rPr>
              <a:t>in the areas of CTAE, Fine Arts and/or World Language, if the student is not a pathway completer.</a:t>
            </a:r>
          </a:p>
          <a:p>
            <a:pPr eaLnBrk="1" hangingPunct="1"/>
            <a:endParaRPr lang="en-US" altLang="en-US" dirty="0">
              <a:latin typeface="Georgia" panose="02040502050405020303" pitchFamily="18" charset="0"/>
            </a:endParaRPr>
          </a:p>
          <a:p>
            <a:pPr marL="0" indent="0" eaLnBrk="1" hangingPunct="1">
              <a:buNone/>
            </a:pPr>
            <a:r>
              <a:rPr lang="en-US" altLang="en-US" dirty="0">
                <a:latin typeface="Georgia" panose="02040502050405020303" pitchFamily="18" charset="0"/>
              </a:rPr>
              <a:t>Making Decisions About the Next Step After High School</a:t>
            </a:r>
          </a:p>
          <a:p>
            <a:r>
              <a:rPr lang="en-US" altLang="en-US" dirty="0">
                <a:latin typeface="Georgia" panose="02040502050405020303" pitchFamily="18" charset="0"/>
              </a:rPr>
              <a:t>Student’s have chosen their post secondary option(s) and indicated their career plans.</a:t>
            </a:r>
          </a:p>
          <a:p>
            <a:pPr eaLnBrk="1" hangingPunct="1"/>
            <a:r>
              <a:rPr lang="en-US" altLang="en-US" sz="2000" u="sng" dirty="0">
                <a:latin typeface="Georgia" panose="02040502050405020303" pitchFamily="18" charset="0"/>
              </a:rPr>
              <a:t>Very important - </a:t>
            </a:r>
            <a:r>
              <a:rPr lang="en-US" altLang="en-US" sz="2000" i="1" u="sng" dirty="0">
                <a:latin typeface="Georgia" panose="02040502050405020303" pitchFamily="18" charset="0"/>
              </a:rPr>
              <a:t>2 credits in the same World Language must be earned to be admitted to some two and all four-year colleges and universities.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200" i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993840AF-6925-4361-9667-85D553801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Senior Letter-Page 2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DCCE51C2-D5FA-481C-86AA-4CAF2521D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52600"/>
            <a:ext cx="8153400" cy="4114800"/>
          </a:xfrm>
        </p:spPr>
        <p:txBody>
          <a:bodyPr>
            <a:normAutofit/>
          </a:bodyPr>
          <a:lstStyle/>
          <a:p>
            <a:pPr eaLnBrk="1" hangingPunct="1"/>
            <a:endParaRPr lang="en-US" altLang="en-US" sz="2400" dirty="0">
              <a:latin typeface="Georgia" panose="02040502050405020303" pitchFamily="18" charset="0"/>
            </a:endParaRPr>
          </a:p>
          <a:p>
            <a:pPr eaLnBrk="1" hangingPunct="1"/>
            <a:endParaRPr lang="en-US" altLang="en-US" dirty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2400" dirty="0">
                <a:latin typeface="Georgia" panose="02040502050405020303" pitchFamily="18" charset="0"/>
              </a:rPr>
              <a:t>Courses are listed that must be completed to graduate.</a:t>
            </a:r>
          </a:p>
          <a:p>
            <a:pPr eaLnBrk="1" hangingPunct="1"/>
            <a:r>
              <a:rPr lang="en-US" altLang="en-US" sz="2400" dirty="0">
                <a:latin typeface="Georgia" panose="02040502050405020303" pitchFamily="18" charset="0"/>
              </a:rPr>
              <a:t>Pathway completion courses are documented.</a:t>
            </a:r>
          </a:p>
          <a:p>
            <a:pPr eaLnBrk="1" hangingPunct="1"/>
            <a:r>
              <a:rPr lang="en-US" altLang="en-US" sz="2400" dirty="0">
                <a:latin typeface="Georgia" panose="02040502050405020303" pitchFamily="18" charset="0"/>
              </a:rPr>
              <a:t>Online and Credit Recovery Courses are listed, if applicable.</a:t>
            </a:r>
          </a:p>
          <a:p>
            <a:pPr eaLnBrk="1" hangingPunct="1"/>
            <a:r>
              <a:rPr lang="en-US" altLang="en-US" sz="2400" dirty="0">
                <a:latin typeface="Georgia" panose="02040502050405020303" pitchFamily="18" charset="0"/>
              </a:rPr>
              <a:t>Any other information specific to your student is also noted on page 2 by the school counselor.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AE8B7-FAC2-4D64-4CF7-8E2DF00FA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Senior Packet 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43D77-7CD9-4CF0-9214-04C316671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</a:rPr>
              <a:t>Handouts in Senior Packet</a:t>
            </a:r>
          </a:p>
          <a:p>
            <a:r>
              <a:rPr lang="en-US" sz="2000" dirty="0"/>
              <a:t>Please keep the handouts that cover: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How to create a Georgia Futures Account</a:t>
            </a:r>
          </a:p>
          <a:p>
            <a:pPr lvl="1"/>
            <a:r>
              <a:rPr lang="en-US" sz="1800" dirty="0"/>
              <a:t>How to request a student transcript through GA Futures</a:t>
            </a:r>
          </a:p>
          <a:p>
            <a:pPr lvl="1"/>
            <a:r>
              <a:rPr lang="en-US" sz="1800" dirty="0"/>
              <a:t>How to review your HOPE GPA on GA Futures</a:t>
            </a:r>
          </a:p>
          <a:p>
            <a:pPr lvl="1"/>
            <a:r>
              <a:rPr lang="en-US" sz="1800" dirty="0"/>
              <a:t>How do I… document</a:t>
            </a:r>
          </a:p>
          <a:p>
            <a:pPr lvl="1"/>
            <a:r>
              <a:rPr lang="en-US" sz="1800" dirty="0"/>
              <a:t>Student’s Schedule</a:t>
            </a:r>
          </a:p>
          <a:p>
            <a:pPr lvl="1"/>
            <a:r>
              <a:rPr lang="en-US" sz="1800" dirty="0"/>
              <a:t>Student’s Transcript</a:t>
            </a:r>
          </a:p>
          <a:p>
            <a:pPr lvl="1"/>
            <a:endParaRPr lang="en-US" sz="1800" dirty="0"/>
          </a:p>
          <a:p>
            <a:r>
              <a:rPr lang="en-US" sz="2000" dirty="0"/>
              <a:t>Please sign and return:</a:t>
            </a:r>
          </a:p>
          <a:p>
            <a:pPr lvl="1"/>
            <a:r>
              <a:rPr lang="en-US" sz="1800" dirty="0"/>
              <a:t>Y</a:t>
            </a:r>
            <a:r>
              <a:rPr lang="en-US" sz="1600" dirty="0"/>
              <a:t>our student’s Senior Letter, pages 1 &amp; 2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56512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2">
            <a:extLst>
              <a:ext uri="{FF2B5EF4-FFF2-40B4-BE49-F238E27FC236}">
                <a16:creationId xmlns:a16="http://schemas.microsoft.com/office/drawing/2014/main" id="{2D5F41C8-A544-4EAC-81A8-8D8EE07C8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266655"/>
          </a:xfrm>
        </p:spPr>
        <p:txBody>
          <a:bodyPr>
            <a:normAutofit fontScale="90000"/>
          </a:bodyPr>
          <a:lstStyle/>
          <a:p>
            <a:pPr algn="ctr"/>
            <a:r>
              <a:rPr altLang="en-US" sz="2800" dirty="0">
                <a:latin typeface="Georgia" panose="02040502050405020303" pitchFamily="18" charset="0"/>
              </a:rPr>
              <a:t>Parents and Students Please Complete,</a:t>
            </a:r>
            <a:r>
              <a:rPr lang="en-US" altLang="en-US" sz="2800" dirty="0">
                <a:latin typeface="Georgia" panose="02040502050405020303" pitchFamily="18" charset="0"/>
              </a:rPr>
              <a:t> </a:t>
            </a:r>
            <a:r>
              <a:rPr altLang="en-US" sz="2800" dirty="0">
                <a:latin typeface="Georgia" panose="02040502050405020303" pitchFamily="18" charset="0"/>
              </a:rPr>
              <a:t>Sign, and Turn In</a:t>
            </a:r>
            <a:r>
              <a:rPr lang="en-US" altLang="en-US" sz="2800" dirty="0">
                <a:latin typeface="Georgia" panose="02040502050405020303" pitchFamily="18" charset="0"/>
              </a:rPr>
              <a:t> The </a:t>
            </a:r>
            <a:r>
              <a:rPr lang="en-US" altLang="en-US" sz="2800" dirty="0">
                <a:solidFill>
                  <a:srgbClr val="FFFF00"/>
                </a:solidFill>
                <a:latin typeface="Georgia" panose="02040502050405020303" pitchFamily="18" charset="0"/>
              </a:rPr>
              <a:t>Yellow copies </a:t>
            </a:r>
            <a:r>
              <a:rPr lang="en-US" altLang="en-US" sz="2800" dirty="0">
                <a:latin typeface="Georgia" panose="02040502050405020303" pitchFamily="18" charset="0"/>
              </a:rPr>
              <a:t>of the Senior Letter</a:t>
            </a:r>
            <a:br>
              <a:rPr lang="en-US" altLang="en-US" sz="2800" dirty="0">
                <a:latin typeface="Georgia" panose="02040502050405020303" pitchFamily="18" charset="0"/>
              </a:rPr>
            </a:br>
            <a:endParaRPr altLang="en-US" sz="2000" dirty="0">
              <a:latin typeface="Georgia" panose="02040502050405020303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0F60ABD-98FC-43E4-AF3D-E957BCBB2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6440" y="3005593"/>
            <a:ext cx="5308866" cy="2374275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Wingdings 2" panose="05020102010507070707" pitchFamily="18" charset="2"/>
              <a:buAutoNum type="arabicPeriod"/>
              <a:defRPr/>
            </a:pPr>
            <a:r>
              <a:rPr lang="en-US" b="1" dirty="0">
                <a:solidFill>
                  <a:srgbClr val="0070C0"/>
                </a:solidFill>
                <a:ea typeface="+mn-ea"/>
              </a:rPr>
              <a:t>Page 1 of Senior Letter - Student Checks box or boxes to indicate </a:t>
            </a:r>
            <a:r>
              <a:rPr lang="en-US" b="1" dirty="0">
                <a:solidFill>
                  <a:srgbClr val="0070C0"/>
                </a:solidFill>
              </a:rPr>
              <a:t>plans beyond high school</a:t>
            </a:r>
            <a:r>
              <a:rPr lang="en-US" b="1" dirty="0">
                <a:solidFill>
                  <a:srgbClr val="0070C0"/>
                </a:solidFill>
                <a:ea typeface="+mn-ea"/>
              </a:rPr>
              <a:t> as well as listing careers. This is the Next Steps Bridg</a:t>
            </a:r>
            <a:r>
              <a:rPr lang="en-US" b="1" dirty="0">
                <a:solidFill>
                  <a:srgbClr val="0070C0"/>
                </a:solidFill>
              </a:rPr>
              <a:t>e Bill Task for Seniors</a:t>
            </a:r>
          </a:p>
          <a:p>
            <a:pPr marL="342900" indent="-342900" algn="l">
              <a:buFont typeface="Wingdings 2" panose="05020102010507070707" pitchFamily="18" charset="2"/>
              <a:buAutoNum type="arabicPeriod"/>
              <a:defRPr/>
            </a:pPr>
            <a:r>
              <a:rPr lang="en-US" sz="2000" b="1" dirty="0">
                <a:solidFill>
                  <a:srgbClr val="0070C0"/>
                </a:solidFill>
                <a:ea typeface="+mn-ea"/>
              </a:rPr>
              <a:t>Page 2 of Senior Letter – Student &amp; Parent complet</a:t>
            </a:r>
            <a:r>
              <a:rPr lang="en-US" b="1" dirty="0">
                <a:solidFill>
                  <a:srgbClr val="0070C0"/>
                </a:solidFill>
              </a:rPr>
              <a:t>e with </a:t>
            </a:r>
            <a:r>
              <a:rPr lang="en-US" sz="2000" b="1" dirty="0">
                <a:solidFill>
                  <a:srgbClr val="0070C0"/>
                </a:solidFill>
                <a:ea typeface="+mn-ea"/>
              </a:rPr>
              <a:t>signatures</a:t>
            </a:r>
          </a:p>
          <a:p>
            <a:pPr marL="342900" indent="-342900" algn="l">
              <a:buFont typeface="Wingdings 2" panose="05020102010507070707" pitchFamily="18" charset="2"/>
              <a:buAutoNum type="arabicPeriod"/>
              <a:defRPr/>
            </a:pPr>
            <a:r>
              <a:rPr lang="en-US" b="1" dirty="0">
                <a:solidFill>
                  <a:srgbClr val="0070C0"/>
                </a:solidFill>
                <a:highlight>
                  <a:srgbClr val="FFFF00"/>
                </a:highlight>
              </a:rPr>
              <a:t>R</a:t>
            </a:r>
            <a:r>
              <a:rPr lang="en-US" sz="2000" b="1" dirty="0">
                <a:solidFill>
                  <a:srgbClr val="0070C0"/>
                </a:solidFill>
                <a:highlight>
                  <a:srgbClr val="FFFF00"/>
                </a:highlight>
                <a:ea typeface="+mn-ea"/>
              </a:rPr>
              <a:t>eturn both yellow copies of the senior letter with signatures tonight as you exit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1">
            <a:extLst>
              <a:ext uri="{FF2B5EF4-FFF2-40B4-BE49-F238E27FC236}">
                <a16:creationId xmlns:a16="http://schemas.microsoft.com/office/drawing/2014/main" id="{C90F2CCA-8D11-489E-9F92-AC890EDFB9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r="17509" b="1"/>
          <a:stretch/>
        </p:blipFill>
        <p:spPr bwMode="auto">
          <a:xfrm>
            <a:off x="364603" y="488137"/>
            <a:ext cx="8420582" cy="588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>
            <a:extLst>
              <a:ext uri="{FF2B5EF4-FFF2-40B4-BE49-F238E27FC236}">
                <a16:creationId xmlns:a16="http://schemas.microsoft.com/office/drawing/2014/main" id="{AFA51D42-0270-47E5-A474-7809DAFB98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689" y="1590261"/>
            <a:ext cx="8102379" cy="14153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highlight>
                  <a:srgbClr val="FF0000"/>
                </a:highlight>
              </a:rPr>
              <a:t>Congratulations Class of 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D431D-1A0D-43DA-90AA-1FA62601A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512" y="954756"/>
            <a:ext cx="2762961" cy="4946003"/>
          </a:xfrm>
        </p:spPr>
        <p:txBody>
          <a:bodyPr>
            <a:normAutofit/>
          </a:bodyPr>
          <a:lstStyle/>
          <a:p>
            <a:r>
              <a:rPr lang="en-US" sz="3700" dirty="0" err="1">
                <a:solidFill>
                  <a:srgbClr val="FFFFFF"/>
                </a:solidFill>
              </a:rPr>
              <a:t>SummarYof</a:t>
            </a:r>
            <a:r>
              <a:rPr lang="en-US" sz="3700" dirty="0">
                <a:solidFill>
                  <a:srgbClr val="FFFFFF"/>
                </a:solidFill>
              </a:rPr>
              <a:t> the Evening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BB921-CDF8-41D0-A6F2-C86BBA4FF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700" y="469900"/>
            <a:ext cx="4862788" cy="63856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The SPHS Counselors and Georgia Student Finance Representative will be discussing:</a:t>
            </a:r>
          </a:p>
          <a:p>
            <a:pPr lvl="1">
              <a:lnSpc>
                <a:spcPct val="90000"/>
              </a:lnSpc>
              <a:buSzPct val="114999"/>
            </a:pPr>
            <a:r>
              <a:rPr lang="en-US" dirty="0"/>
              <a:t>Resources assist you during the senior year and beyond</a:t>
            </a:r>
          </a:p>
          <a:p>
            <a:pPr lvl="1">
              <a:lnSpc>
                <a:spcPct val="90000"/>
              </a:lnSpc>
              <a:buSzPct val="114999"/>
            </a:pPr>
            <a:r>
              <a:rPr lang="en-US" dirty="0"/>
              <a:t>How to send a transcript and sign up for ACT/SAT</a:t>
            </a:r>
          </a:p>
          <a:p>
            <a:pPr lvl="1">
              <a:lnSpc>
                <a:spcPct val="90000"/>
              </a:lnSpc>
              <a:buSzPct val="114999"/>
            </a:pPr>
            <a:r>
              <a:rPr lang="en-US" dirty="0"/>
              <a:t>GAFutures.org, HOPE GPA, and HOPE Scholarship</a:t>
            </a:r>
          </a:p>
          <a:p>
            <a:pPr lvl="1">
              <a:lnSpc>
                <a:spcPct val="90000"/>
              </a:lnSpc>
              <a:buSzPct val="114999"/>
            </a:pPr>
            <a:r>
              <a:rPr lang="en-US" dirty="0"/>
              <a:t>Georgia Match Information</a:t>
            </a:r>
          </a:p>
          <a:p>
            <a:pPr lvl="1">
              <a:lnSpc>
                <a:spcPct val="90000"/>
              </a:lnSpc>
              <a:buSzPct val="114999"/>
            </a:pPr>
            <a:r>
              <a:rPr lang="en-US" dirty="0"/>
              <a:t>Senior Letter and Senior Packet information: Required Signatures and returning documents</a:t>
            </a:r>
          </a:p>
          <a:p>
            <a:pPr lvl="1">
              <a:lnSpc>
                <a:spcPct val="90000"/>
              </a:lnSpc>
              <a:buSzPct val="114999"/>
            </a:pPr>
            <a:r>
              <a:rPr lang="en-US" dirty="0"/>
              <a:t>Help from the GSFC Representative Ben Meadows:  HOPE Scholarship, HOPE Grant, and FAFSA- Free Application for Federal Student Aid </a:t>
            </a:r>
          </a:p>
          <a:p>
            <a:pPr lvl="1">
              <a:lnSpc>
                <a:spcPct val="90000"/>
              </a:lnSpc>
              <a:buSzPct val="114999"/>
            </a:pPr>
            <a:endParaRPr lang="en-US" dirty="0"/>
          </a:p>
          <a:p>
            <a:pPr lvl="1">
              <a:lnSpc>
                <a:spcPct val="90000"/>
              </a:lnSpc>
              <a:buSzPct val="114999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3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868EB4F4-998B-496C-8778-584167816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HELP</a:t>
            </a:r>
            <a:r>
              <a:rPr lang="mr-IN" altLang="en-US">
                <a:latin typeface="Mangal" panose="02040503050203030202" pitchFamily="18" charset="0"/>
              </a:rPr>
              <a:t>…</a:t>
            </a:r>
            <a:r>
              <a:rPr lang="en-US" altLang="en-US" dirty="0"/>
              <a:t>I have a Senior in High School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0E515059-A918-4FFF-AC33-DF4335BC7D3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8001000" cy="4038600"/>
          </a:xfrm>
        </p:spPr>
        <p:txBody>
          <a:bodyPr>
            <a:normAutofit/>
          </a:bodyPr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en-US" altLang="en-US" dirty="0"/>
              <a:t>Where do I go when I have questions?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en-US" altLang="en-US" dirty="0"/>
              <a:t>Great </a:t>
            </a:r>
            <a:r>
              <a:rPr lang="en-US" altLang="en-US" b="1" i="1" dirty="0"/>
              <a:t>Senior Resources</a:t>
            </a:r>
            <a:r>
              <a:rPr lang="mr-IN" altLang="en-US" b="1" i="1" dirty="0">
                <a:latin typeface="Mangal"/>
                <a:cs typeface="Mangal"/>
              </a:rPr>
              <a:t>…</a:t>
            </a:r>
            <a:endParaRPr lang="en-US" altLang="en-US" b="1" i="1" dirty="0">
              <a:latin typeface="Mangal"/>
              <a:cs typeface="Mangal"/>
            </a:endParaRPr>
          </a:p>
          <a:p>
            <a:pPr marL="0" indent="0"/>
            <a:r>
              <a:rPr lang="en-US" altLang="en-US" sz="1900" dirty="0"/>
              <a:t>Senior Canvas Page:</a:t>
            </a:r>
            <a:r>
              <a:rPr lang="en-US" altLang="en-US" sz="1900" dirty="0">
                <a:solidFill>
                  <a:srgbClr val="0070C0"/>
                </a:solidFill>
              </a:rPr>
              <a:t> </a:t>
            </a:r>
            <a:r>
              <a:rPr lang="en-US" altLang="en-US" sz="19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paulding.instructure.com/courses/209339</a:t>
            </a:r>
            <a:endParaRPr lang="en-US" altLang="en-US" sz="1900" dirty="0">
              <a:solidFill>
                <a:srgbClr val="0070C0"/>
              </a:solidFill>
            </a:endParaRPr>
          </a:p>
          <a:p>
            <a:pPr marL="0" indent="0"/>
            <a:r>
              <a:rPr lang="en-US" altLang="en-US" sz="1900" dirty="0"/>
              <a:t>South Paulding High School Homepage: </a:t>
            </a:r>
            <a:r>
              <a:rPr lang="en-US" sz="19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South Paulding High / Homepage</a:t>
            </a:r>
            <a:endParaRPr lang="en-US" altLang="en-US" sz="1900" dirty="0">
              <a:solidFill>
                <a:srgbClr val="0070C0"/>
              </a:solidFill>
            </a:endParaRPr>
          </a:p>
          <a:p>
            <a:pPr marL="0" indent="0"/>
            <a:r>
              <a:rPr lang="en-US" altLang="en-US" sz="1900" dirty="0"/>
              <a:t>South Paulding High School Counseling Webpage (Counseling Tab on SPHS webpage) or direct link: </a:t>
            </a:r>
            <a:r>
              <a:rPr lang="en-US" altLang="en-US" sz="19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counselingsphs.weebly.com</a:t>
            </a:r>
            <a:endParaRPr lang="en-US" altLang="en-US" sz="1900" dirty="0">
              <a:solidFill>
                <a:srgbClr val="0070C0"/>
              </a:solidFill>
            </a:endParaRPr>
          </a:p>
          <a:p>
            <a:pPr marL="0" indent="0">
              <a:buSzPct val="114999"/>
            </a:pPr>
            <a:r>
              <a:rPr lang="en-US" sz="1900" dirty="0"/>
              <a:t>Georgia</a:t>
            </a:r>
            <a:r>
              <a:rPr lang="en-US" sz="1900" dirty="0">
                <a:ea typeface="+mn-lt"/>
                <a:cs typeface="+mn-lt"/>
              </a:rPr>
              <a:t> Futures: </a:t>
            </a:r>
            <a:r>
              <a:rPr lang="en-US" sz="19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GaFutures.org</a:t>
            </a:r>
            <a:endParaRPr lang="en-US" altLang="en-US" sz="1900" dirty="0">
              <a:solidFill>
                <a:srgbClr val="0070C0"/>
              </a:solidFill>
            </a:endParaRPr>
          </a:p>
          <a:p>
            <a:pPr marL="0" indent="0">
              <a:buSzPct val="114999"/>
            </a:pPr>
            <a:r>
              <a:rPr lang="en-US" altLang="en-US" sz="1900" dirty="0"/>
              <a:t> PCSD Counseling Website:</a:t>
            </a:r>
            <a:r>
              <a:rPr lang="en-US" altLang="en-US" sz="1900" dirty="0">
                <a:solidFill>
                  <a:srgbClr val="A8BF4D"/>
                </a:solidFill>
              </a:rPr>
              <a:t> </a:t>
            </a:r>
            <a:r>
              <a:rPr lang="en-US" sz="19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https://www.paulding.k12.ga.us/counseling</a:t>
            </a:r>
            <a:endParaRPr lang="en-US" altLang="en-US" sz="1900" dirty="0">
              <a:solidFill>
                <a:srgbClr val="0070C0"/>
              </a:solidFill>
            </a:endParaRPr>
          </a:p>
          <a:p>
            <a:pPr marL="0" indent="0">
              <a:buSzPct val="114999"/>
              <a:buNone/>
            </a:pPr>
            <a:endParaRPr lang="en-US" altLang="en-US" sz="1900" dirty="0">
              <a:solidFill>
                <a:srgbClr val="0070C0"/>
              </a:solidFill>
            </a:endParaRPr>
          </a:p>
        </p:txBody>
      </p:sp>
      <p:sp>
        <p:nvSpPr>
          <p:cNvPr id="9220" name="Content Placeholder 3">
            <a:extLst>
              <a:ext uri="{FF2B5EF4-FFF2-40B4-BE49-F238E27FC236}">
                <a16:creationId xmlns:a16="http://schemas.microsoft.com/office/drawing/2014/main" id="{9FC7F4DD-3070-4B48-BA7B-341D149A9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0" y="3962400"/>
            <a:ext cx="2552700" cy="1905000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EDAE3-922B-4368-A2E4-EFF6C848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763" y="603682"/>
            <a:ext cx="7283837" cy="8966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SPHS Counselor Webpage: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counselingsphs.weebly.com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BEC787-9C60-4E41-8031-CD710FC90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9899" y="2193925"/>
            <a:ext cx="2144202" cy="4070350"/>
          </a:xfrm>
        </p:spPr>
      </p:pic>
    </p:spTree>
    <p:extLst>
      <p:ext uri="{BB962C8B-B14F-4D97-AF65-F5344CB8AC3E}">
        <p14:creationId xmlns:p14="http://schemas.microsoft.com/office/powerpoint/2010/main" val="1675877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05229-2554-4D11-89C7-378435826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824613" cy="1364252"/>
          </a:xfrm>
        </p:spPr>
        <p:txBody>
          <a:bodyPr>
            <a:normAutofit/>
          </a:bodyPr>
          <a:lstStyle/>
          <a:p>
            <a:r>
              <a:rPr lang="en-US" sz="2400" dirty="0">
                <a:ea typeface="+mj-lt"/>
                <a:cs typeface="+mj-lt"/>
              </a:rPr>
              <a:t>PCSD Counseling Website</a:t>
            </a:r>
            <a:br>
              <a:rPr lang="en-US" sz="2400" dirty="0">
                <a:ea typeface="+mj-lt"/>
                <a:cs typeface="+mj-lt"/>
              </a:rPr>
            </a:b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>
                <a:solidFill>
                  <a:srgbClr val="262626"/>
                </a:solidFill>
                <a:ea typeface="+mj-lt"/>
                <a:cs typeface="+mj-lt"/>
              </a:rPr>
              <a:t> </a:t>
            </a:r>
            <a:r>
              <a:rPr lang="en-US" sz="2800" dirty="0">
                <a:solidFill>
                  <a:srgbClr val="A8BF4D"/>
                </a:solidFill>
                <a:ea typeface="+mj-lt"/>
                <a:cs typeface="+mj-lt"/>
              </a:rPr>
              <a:t> </a:t>
            </a:r>
            <a:r>
              <a:rPr lang="en-US" sz="2800" dirty="0">
                <a:hlinkClick r:id="rId2"/>
              </a:rPr>
              <a:t>https://www.paulding.k12.ga.us/counseling</a:t>
            </a:r>
            <a:endParaRPr 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56AA544-2B8E-4F33-8918-7BCF975B6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40482" y="2193925"/>
            <a:ext cx="4463036" cy="4070350"/>
          </a:xfrm>
        </p:spPr>
      </p:pic>
    </p:spTree>
    <p:extLst>
      <p:ext uri="{BB962C8B-B14F-4D97-AF65-F5344CB8AC3E}">
        <p14:creationId xmlns:p14="http://schemas.microsoft.com/office/powerpoint/2010/main" val="281411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D7C4A4-524D-1D58-13B8-D5CDD64A6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880" y="764373"/>
            <a:ext cx="5575552" cy="147433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to Sign up for the ACT or Sat?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CA74AF-54DE-9C05-86E4-918D19BFE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700" dirty="0"/>
              <a:t>Students sign up for the ACT or SAT online: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/>
              <a:t>ACT: </a:t>
            </a:r>
            <a:r>
              <a:rPr lang="en-US" sz="15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www.act.org</a:t>
            </a:r>
            <a:endParaRPr lang="en-US" sz="15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/>
              <a:t>SAT: </a:t>
            </a:r>
            <a:r>
              <a:rPr lang="en-US" sz="1500" u="sng" dirty="0"/>
              <a:t>www.collegeboard.org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5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/>
              <a:t>Sign Up now if student needs a better score or needs to take either or both tests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/>
              <a:t>Students must request official test scores from their ACT or SAT accounts when applying to colleges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/>
              <a:t>Make sure to check for schedule conflicts when signing up for a test date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/>
              <a:t>Check deadlines for college applications so student’s scores are available to meet those deadlines </a:t>
            </a:r>
          </a:p>
        </p:txBody>
      </p:sp>
    </p:spTree>
    <p:extLst>
      <p:ext uri="{BB962C8B-B14F-4D97-AF65-F5344CB8AC3E}">
        <p14:creationId xmlns:p14="http://schemas.microsoft.com/office/powerpoint/2010/main" val="630306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30147-542C-4219-910D-E2F467F6F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8"/>
            <a:ext cx="6798734" cy="2920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+mj-ea"/>
              </a:rPr>
              <a:t>FREE SAT Practice from Khan Academy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96FBD9C3-EF96-4250-A6E4-A44EB8338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1600" i="1" dirty="0">
                <a:solidFill>
                  <a:srgbClr val="0070C0"/>
                </a:solidFill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https://collegereadiness.collegeboard.org/about/benefits/khan-academypractice</a:t>
            </a:r>
            <a:r>
              <a:rPr lang="en-US" altLang="en-US" sz="1600" i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28676" name="Picture 3">
            <a:extLst>
              <a:ext uri="{FF2B5EF4-FFF2-40B4-BE49-F238E27FC236}">
                <a16:creationId xmlns:a16="http://schemas.microsoft.com/office/drawing/2014/main" id="{AC2A93D2-1B36-4300-B60A-172416A85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76200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220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535F6-7FBF-4518-B809-F444772ED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06" y="954756"/>
            <a:ext cx="2419985" cy="494600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rgbClr val="FFFFFF"/>
                </a:solidFill>
                <a:ea typeface="+mj-lt"/>
                <a:cs typeface="+mj-lt"/>
              </a:rPr>
              <a:t>Not everyone will make the decision to go to college or technical college next year…..</a:t>
            </a:r>
            <a:endParaRPr lang="en-US" sz="31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0ADAF-18A3-480F-BF7D-0FFE6CC5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700" y="636104"/>
            <a:ext cx="4465223" cy="5239764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ct val="0"/>
              </a:spcAft>
            </a:pPr>
            <a:r>
              <a:rPr lang="en-US" dirty="0">
                <a:ea typeface="+mn-lt"/>
                <a:cs typeface="+mn-lt"/>
              </a:rPr>
              <a:t>You and your student can find valuable information on the career exploration section of the GAfutures website</a:t>
            </a:r>
          </a:p>
          <a:p>
            <a:pPr>
              <a:lnSpc>
                <a:spcPct val="90000"/>
              </a:lnSpc>
              <a:spcAft>
                <a:spcPct val="0"/>
              </a:spcAft>
              <a:buSzPct val="114999"/>
            </a:pPr>
            <a:r>
              <a:rPr lang="en-US" sz="2000" dirty="0">
                <a:solidFill>
                  <a:srgbClr val="0070C0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https://www.gafutures.org/career-exploration/</a:t>
            </a:r>
            <a:r>
              <a:rPr lang="en-US" sz="2000" dirty="0">
                <a:solidFill>
                  <a:srgbClr val="0070C0"/>
                </a:solidFill>
                <a:ea typeface="+mn-lt"/>
                <a:cs typeface="+mn-lt"/>
              </a:rPr>
              <a:t> </a:t>
            </a:r>
          </a:p>
          <a:p>
            <a:pPr>
              <a:lnSpc>
                <a:spcPct val="90000"/>
              </a:lnSpc>
              <a:spcAft>
                <a:spcPct val="0"/>
              </a:spcAft>
              <a:buSzPct val="114999"/>
            </a:pPr>
            <a:r>
              <a:rPr lang="en-US" dirty="0">
                <a:solidFill>
                  <a:srgbClr val="0070C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YouScience.com</a:t>
            </a:r>
            <a:r>
              <a:rPr lang="en-US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</a:rPr>
              <a:t>or access through Infinite Campus</a:t>
            </a:r>
          </a:p>
          <a:p>
            <a:pPr>
              <a:lnSpc>
                <a:spcPct val="90000"/>
              </a:lnSpc>
              <a:spcAft>
                <a:spcPct val="0"/>
              </a:spcAft>
              <a:buSzPct val="114999"/>
            </a:pPr>
            <a:r>
              <a:rPr lang="en-US" dirty="0">
                <a:ea typeface="+mn-lt"/>
                <a:cs typeface="+mn-lt"/>
              </a:rPr>
              <a:t>On these sites you will learn about:</a:t>
            </a:r>
          </a:p>
          <a:p>
            <a:pPr lvl="1">
              <a:lnSpc>
                <a:spcPct val="90000"/>
              </a:lnSpc>
              <a:spcAft>
                <a:spcPct val="0"/>
              </a:spcAft>
              <a:buSzPct val="114999"/>
            </a:pPr>
            <a:r>
              <a:rPr lang="en-US" dirty="0">
                <a:ea typeface="+mn-lt"/>
                <a:cs typeface="+mn-lt"/>
              </a:rPr>
              <a:t>Yourself</a:t>
            </a:r>
          </a:p>
          <a:p>
            <a:pPr lvl="1">
              <a:lnSpc>
                <a:spcPct val="90000"/>
              </a:lnSpc>
              <a:spcAft>
                <a:spcPct val="0"/>
              </a:spcAft>
              <a:buSzPct val="114999"/>
            </a:pPr>
            <a:r>
              <a:rPr lang="en-US" dirty="0">
                <a:ea typeface="+mn-lt"/>
                <a:cs typeface="+mn-lt"/>
              </a:rPr>
              <a:t>Exploring Careers</a:t>
            </a:r>
          </a:p>
          <a:p>
            <a:pPr lvl="1">
              <a:lnSpc>
                <a:spcPct val="90000"/>
              </a:lnSpc>
              <a:spcAft>
                <a:spcPct val="0"/>
              </a:spcAft>
              <a:buSzPct val="114999"/>
            </a:pPr>
            <a:r>
              <a:rPr lang="en-US" dirty="0">
                <a:ea typeface="+mn-lt"/>
                <a:cs typeface="+mn-lt"/>
              </a:rPr>
              <a:t>Georgia’s Career Clusters and Pathways</a:t>
            </a:r>
          </a:p>
          <a:p>
            <a:pPr lvl="1">
              <a:lnSpc>
                <a:spcPct val="90000"/>
              </a:lnSpc>
              <a:spcAft>
                <a:spcPct val="0"/>
              </a:spcAft>
              <a:buSzPct val="114999"/>
            </a:pPr>
            <a:r>
              <a:rPr lang="en-US" dirty="0">
                <a:ea typeface="+mn-lt"/>
                <a:cs typeface="+mn-lt"/>
              </a:rPr>
              <a:t>Skilled Trades-Go Build Georgia</a:t>
            </a:r>
          </a:p>
          <a:p>
            <a:pPr lvl="1">
              <a:lnSpc>
                <a:spcPct val="90000"/>
              </a:lnSpc>
              <a:spcAft>
                <a:spcPct val="0"/>
              </a:spcAft>
              <a:buSzPct val="114999"/>
            </a:pPr>
            <a:r>
              <a:rPr lang="en-US" dirty="0">
                <a:ea typeface="+mn-lt"/>
                <a:cs typeface="+mn-lt"/>
              </a:rPr>
              <a:t>Military </a:t>
            </a:r>
          </a:p>
          <a:p>
            <a:pPr lvl="1">
              <a:lnSpc>
                <a:spcPct val="90000"/>
              </a:lnSpc>
              <a:spcAft>
                <a:spcPct val="0"/>
              </a:spcAft>
              <a:buSzPct val="114999"/>
            </a:pP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011611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D139A21147D44F888A29310EA5241C" ma:contentTypeVersion="13" ma:contentTypeDescription="Create a new document." ma:contentTypeScope="" ma:versionID="7041a269eb7195f4b1deddf00c8b9201">
  <xsd:schema xmlns:xsd="http://www.w3.org/2001/XMLSchema" xmlns:xs="http://www.w3.org/2001/XMLSchema" xmlns:p="http://schemas.microsoft.com/office/2006/metadata/properties" xmlns:ns3="02146b4e-6d39-4551-b3bf-4ab62d641fbc" xmlns:ns4="7ffd8304-bee6-4339-8ef0-e84661dbe1b9" targetNamespace="http://schemas.microsoft.com/office/2006/metadata/properties" ma:root="true" ma:fieldsID="f529cd57366a7e9ee96a8350a620eff7" ns3:_="" ns4:_="">
    <xsd:import namespace="02146b4e-6d39-4551-b3bf-4ab62d641fbc"/>
    <xsd:import namespace="7ffd8304-bee6-4339-8ef0-e84661dbe1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146b4e-6d39-4551-b3bf-4ab62d641f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d8304-bee6-4339-8ef0-e84661dbe1b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5AF627-E5C6-4089-9A42-09835257961B}">
  <ds:schemaRefs>
    <ds:schemaRef ds:uri="7ffd8304-bee6-4339-8ef0-e84661dbe1b9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02146b4e-6d39-4551-b3bf-4ab62d641fbc"/>
  </ds:schemaRefs>
</ds:datastoreItem>
</file>

<file path=customXml/itemProps2.xml><?xml version="1.0" encoding="utf-8"?>
<ds:datastoreItem xmlns:ds="http://schemas.openxmlformats.org/officeDocument/2006/customXml" ds:itemID="{F67A97A7-4AD2-4ECE-BDE1-25240068A7CA}">
  <ds:schemaRefs>
    <ds:schemaRef ds:uri="02146b4e-6d39-4551-b3bf-4ab62d641fbc"/>
    <ds:schemaRef ds:uri="7ffd8304-bee6-4339-8ef0-e84661dbe1b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3375E69-A83B-9D49-A556-CBC2AB80F61D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B5612A21-0FBE-4548-9F22-3BDED3F81F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596</TotalTime>
  <Words>1410</Words>
  <Application>Microsoft Office PowerPoint</Application>
  <PresentationFormat>On-screen Show (4:3)</PresentationFormat>
  <Paragraphs>169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Bookman Old Style</vt:lpstr>
      <vt:lpstr>Calibri</vt:lpstr>
      <vt:lpstr>Century Gothic</vt:lpstr>
      <vt:lpstr>Georgia</vt:lpstr>
      <vt:lpstr>Mangal</vt:lpstr>
      <vt:lpstr>PT Sans</vt:lpstr>
      <vt:lpstr>Wingdings</vt:lpstr>
      <vt:lpstr>Wingdings 2</vt:lpstr>
      <vt:lpstr>Vapor Trail</vt:lpstr>
      <vt:lpstr>       Class of 2024 Mission Possible:  Graduation and Beyond </vt:lpstr>
      <vt:lpstr>PowerPoint Presentation</vt:lpstr>
      <vt:lpstr>SummarYof the Evening</vt:lpstr>
      <vt:lpstr>HELP…I have a Senior in High School</vt:lpstr>
      <vt:lpstr>SPHS Counselor Webpage: counselingsphs.weebly.com</vt:lpstr>
      <vt:lpstr>PCSD Counseling Website    https://www.paulding.k12.ga.us/counseling</vt:lpstr>
      <vt:lpstr>How to Sign up for the ACT or Sat? </vt:lpstr>
      <vt:lpstr>FREE SAT Practice from Khan Academy</vt:lpstr>
      <vt:lpstr>Not everyone will make the decision to go to college or technical college next year….. </vt:lpstr>
      <vt:lpstr>www.GAfutures.org </vt:lpstr>
      <vt:lpstr>HOPE Scholarship</vt:lpstr>
      <vt:lpstr>HOPE GPA</vt:lpstr>
      <vt:lpstr>How to Request your Transcript </vt:lpstr>
      <vt:lpstr>Requesting a Transcript  https://www.gafutures.org/media/113401/final-qgquick-guide-user-requesting-transcript-through-gafutures.pdf  </vt:lpstr>
      <vt:lpstr>If your student is going to be a College Athlete…</vt:lpstr>
      <vt:lpstr>    Financial Aid Opportunities &amp; Scholarships How will I get where I am going?</vt:lpstr>
      <vt:lpstr>Georgia Match</vt:lpstr>
      <vt:lpstr>Senior Letter</vt:lpstr>
      <vt:lpstr>Senior Letter</vt:lpstr>
      <vt:lpstr>Senior Letter – Page 1</vt:lpstr>
      <vt:lpstr>Senior Letter-Page 2</vt:lpstr>
      <vt:lpstr>Senior Packet review </vt:lpstr>
      <vt:lpstr>Parents and Students Please Complete, Sign, and Turn In The Yellow copies of the Senior Letter </vt:lpstr>
      <vt:lpstr>Congratulations Class of 2024</vt:lpstr>
    </vt:vector>
  </TitlesOfParts>
  <Company>Paulding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Advisement, Registration and Careers  Class of 2012</dc:title>
  <dc:creator>Paulding</dc:creator>
  <cp:lastModifiedBy>Michelyn M. Russell</cp:lastModifiedBy>
  <cp:revision>182</cp:revision>
  <cp:lastPrinted>2023-10-12T20:59:45Z</cp:lastPrinted>
  <dcterms:created xsi:type="dcterms:W3CDTF">2009-03-03T19:21:20Z</dcterms:created>
  <dcterms:modified xsi:type="dcterms:W3CDTF">2023-10-16T18:19:05Z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PCSDDOC-1573500842-1234346</vt:lpwstr>
  </property>
  <property fmtid="{D5CDD505-2E9C-101B-9397-08002B2CF9AE}" pid="3" name="_dlc_DocIdItemGuid">
    <vt:lpwstr>3bc2f2fe-199d-4694-ab2e-129b15e7e706</vt:lpwstr>
  </property>
  <property fmtid="{D5CDD505-2E9C-101B-9397-08002B2CF9AE}" pid="4" name="_dlc_DocIdUrl">
    <vt:lpwstr>https://pauldingcountyschool.sharepoint.com/sites/DocumentCenter/_layouts/15/DocIdRedir.aspx?ID=PCSDDOC-1573500842-1234346, PCSDDOC-1573500842-1234346</vt:lpwstr>
  </property>
  <property fmtid="{D5CDD505-2E9C-101B-9397-08002B2CF9AE}" pid="5" name="ContentTypeId">
    <vt:lpwstr>0x0101005FD139A21147D44F888A29310EA5241C</vt:lpwstr>
  </property>
  <property fmtid="{D5CDD505-2E9C-101B-9397-08002B2CF9AE}" pid="6" name="_ip_UnifiedCompliancePolicyUIAction">
    <vt:lpwstr/>
  </property>
  <property fmtid="{D5CDD505-2E9C-101B-9397-08002B2CF9AE}" pid="7" name="_ip_UnifiedCompliancePolicyProperties">
    <vt:lpwstr/>
  </property>
</Properties>
</file>